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5" r:id="rId8"/>
    <p:sldId id="267" r:id="rId9"/>
    <p:sldId id="266" r:id="rId10"/>
    <p:sldId id="268" r:id="rId11"/>
    <p:sldId id="277" r:id="rId12"/>
    <p:sldId id="269" r:id="rId13"/>
    <p:sldId id="270" r:id="rId14"/>
    <p:sldId id="271" r:id="rId15"/>
    <p:sldId id="272" r:id="rId16"/>
    <p:sldId id="273" r:id="rId17"/>
    <p:sldId id="278" r:id="rId18"/>
    <p:sldId id="274" r:id="rId19"/>
    <p:sldId id="275" r:id="rId20"/>
    <p:sldId id="276" r:id="rId21"/>
    <p:sldId id="264" r:id="rId2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6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F5C09A-727D-8779-6E55-9182914BE3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1AB9149-C1B3-8B6F-5250-40BFB8B0EF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FAE93A2-4874-C03F-BF6A-E983B7B36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63A3E91-BEF5-D157-A385-B4C8A539C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67B147C-505B-AC15-9F72-1D47D4E8B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9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95D2A6-AF4A-1F14-FBE9-9016CCE3A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0B8811D-26F6-E2DE-EC53-79E1FD43C7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5156077-EA54-6DFB-242A-2366D8938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328B509-DEE3-5F41-8972-7DCC93C73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6140-B625-A1EB-AE30-3DF18E28E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6250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7745CC3-1295-8C82-245D-1CF04BA4F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B08D651-7DD9-E775-CCEF-561ACB58FF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39D6CA3-344C-2FF6-ADF7-976EACDB1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C4D33A2-CDE3-892D-561B-A2FB9C8E1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9D1F733-E9A1-63C1-1B52-480DEE9C9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045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F00AB8-339A-2BDC-BCAD-471FFE761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D4FAC5A-7AAE-8906-876C-351315DE8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5861856-F2C6-7E4E-1855-12EEFCC86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2C0167B-C292-E5D0-4F10-C8B4163D0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36BE342-72BD-DE6B-8FE9-8B49092F1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6826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CE7A58-25F9-877F-A99E-E9CB198E8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0366B43-013F-BAFC-9ABF-BBEE112EB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284D1A5-30DF-E4C2-0D5C-8425AF3C4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CC356F2-E25F-C7CF-D115-B5C91D0D0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2451DBE-08AF-ADEE-0FB4-78591BB51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4891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60CD9C-D60B-0766-2D4F-861F45BAE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4F298B-F4F9-157B-DE3F-A21A1969C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529EA64-452B-1A0E-5F23-EF0A417B88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861C746-2F2E-4E3E-E9EF-F98F31465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ED37C8E-4067-6240-15E6-1612A5229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FF4251D-96CE-D0AB-318B-10FFC233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842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2F3763-BC5B-6D3A-BC81-13A349BB9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AC8D4C9-9004-5F58-C583-C8E51A0B57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117B3C7-F460-8925-F727-968EE5858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3237E00-9765-E5E1-8293-252D8BA10A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3056980-8BB5-13F9-DC67-96815A969E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69D0BCD-8232-1AFE-6DAB-9F1AB3251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CAD357A-6007-F63C-F0D2-8E88C7B98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BA9086C-6C8F-171C-73D9-45CAE2D23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9370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AB4597-9FBA-175C-3BED-2631EC9E2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4001549-EB60-45B7-C0CF-3ECC4F6B4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BD1EBF7-0466-5D15-4DAE-23A2D41AD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1683B24-2D8C-5A7F-1779-EB481CD16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7818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557569D-9C73-F55A-A390-F0029B123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922A519-F935-1786-3AAE-0EDE4D0B3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FFDCDAA-973E-3E4E-5FAE-24CF46FF9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9994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13D780-84D9-B35C-95DD-8D969651E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4E632C4-2243-6C70-5EFD-6865423BF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31EA589-C1B3-BC40-AE7E-2D493BF43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4DF0D84-DDF9-1E20-345C-436B7A3C1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8419D9E-EB4B-C6AF-0D37-6A20BD775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50AD7D6-C58A-59EB-42AA-FE195BF68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7203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C96390-E57E-355C-5645-2726826E8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54A7FF-89CD-AF90-2B5A-4E13D61425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35C9472-D8FE-FFF2-5886-F7F232537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AB65504-C72B-68C5-7AD9-94D0421F5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E6C48FA-734F-961E-048D-C9DF4A866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A99727-746F-EDDC-4FDA-3DDBA2F14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81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D9080C4-CAF2-C948-A532-99DF5AA12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E659B61-567C-8FF0-A0D4-DF6B7D8EF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A3CD5A9-E8D6-D3B0-8BDF-C62DF83E11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2FF617-A504-483F-AB6B-33AD0F07E6B4}" type="datetimeFigureOut">
              <a:rPr lang="pt-BR" smtClean="0"/>
              <a:t>27/09/2024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C1C69DA-DF1F-2C26-56B9-9E041A6FB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61D2AD6-B55B-2F24-5B83-C1F1D60B7E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322EF8-7EF9-48F5-BEF0-D5384A9ACC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123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9VF7U2wLMc&amp;t=149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8F27AF-3E89-36C3-7DA7-33591861BA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Aplicativo para conexão </a:t>
            </a:r>
            <a:r>
              <a:rPr lang="pt-BR" dirty="0" err="1"/>
              <a:t>mqtt</a:t>
            </a: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446D70B-A7F1-B0CB-2248-8C3090BD4E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Prof. Me. Hélio Esperidião</a:t>
            </a:r>
          </a:p>
        </p:txBody>
      </p:sp>
    </p:spTree>
    <p:extLst>
      <p:ext uri="{BB962C8B-B14F-4D97-AF65-F5344CB8AC3E}">
        <p14:creationId xmlns:p14="http://schemas.microsoft.com/office/powerpoint/2010/main" val="2162020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FB4BFA-ACC3-1772-7D69-4236D6F82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Versão final dos nomes e componentes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0DBCB6F-D188-180B-CC33-1C779D5BF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8FF121E-B140-D736-3DB7-E56D0247F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932" y="1729780"/>
            <a:ext cx="6226056" cy="4447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259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D3DD17-E1EF-1C15-73A9-3EA5F99C3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Programação por blocos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534A0EE-F8FD-24F0-2DAB-FFD17DBC9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Click em </a:t>
            </a:r>
            <a:r>
              <a:rPr lang="pt-BR" dirty="0" err="1">
                <a:highlight>
                  <a:srgbClr val="FFFF00"/>
                </a:highlight>
              </a:rPr>
              <a:t>Blocks</a:t>
            </a:r>
            <a:r>
              <a:rPr lang="pt-BR" dirty="0"/>
              <a:t> para programar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96B37E6-7059-E53D-809B-C07BCE5D1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947" y="2523949"/>
            <a:ext cx="2143424" cy="4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222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8EA362-DF76-3A59-EDD8-7613A3C60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Bloco: </a:t>
            </a:r>
            <a:r>
              <a:rPr lang="pt-BR" dirty="0" err="1"/>
              <a:t>initialize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30B7505-C0CA-D36C-5C28-9D4FB9264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É executado quando a tela 1 é carregada na memória</a:t>
            </a:r>
          </a:p>
          <a:p>
            <a:r>
              <a:rPr lang="pt-BR" dirty="0"/>
              <a:t>Algoritmo desse bloco:</a:t>
            </a:r>
          </a:p>
          <a:p>
            <a:pPr lvl="1"/>
            <a:r>
              <a:rPr lang="pt-BR" dirty="0"/>
              <a:t>Inicializar as variáveis de conexão com o broker.</a:t>
            </a:r>
          </a:p>
          <a:p>
            <a:pPr lvl="1"/>
            <a:r>
              <a:rPr lang="pt-BR" b="1" dirty="0"/>
              <a:t>Broker</a:t>
            </a:r>
            <a:r>
              <a:rPr lang="pt-BR" dirty="0"/>
              <a:t>: endereço do broker </a:t>
            </a:r>
            <a:r>
              <a:rPr lang="pt-BR" dirty="0" err="1"/>
              <a:t>mqtt</a:t>
            </a:r>
            <a:r>
              <a:rPr lang="pt-BR" dirty="0"/>
              <a:t>(servidor)</a:t>
            </a:r>
          </a:p>
          <a:p>
            <a:pPr lvl="1"/>
            <a:r>
              <a:rPr lang="pt-BR" b="1" dirty="0"/>
              <a:t>Porta</a:t>
            </a:r>
            <a:r>
              <a:rPr lang="pt-BR" dirty="0"/>
              <a:t>: porta de rede do broker</a:t>
            </a:r>
          </a:p>
          <a:p>
            <a:pPr lvl="1"/>
            <a:r>
              <a:rPr lang="pt-BR" b="1" dirty="0" err="1"/>
              <a:t>userName</a:t>
            </a:r>
            <a:r>
              <a:rPr lang="pt-BR" dirty="0"/>
              <a:t>: nome de </a:t>
            </a:r>
            <a:r>
              <a:rPr lang="pt-BR" dirty="0" err="1"/>
              <a:t>usuario</a:t>
            </a:r>
            <a:endParaRPr lang="pt-BR" dirty="0"/>
          </a:p>
          <a:p>
            <a:pPr lvl="1"/>
            <a:r>
              <a:rPr lang="pt-BR" b="1" dirty="0" err="1"/>
              <a:t>Password</a:t>
            </a:r>
            <a:r>
              <a:rPr lang="pt-BR" dirty="0"/>
              <a:t>: senha</a:t>
            </a:r>
          </a:p>
          <a:p>
            <a:pPr lvl="1"/>
            <a:r>
              <a:rPr lang="pt-BR" b="1" dirty="0" err="1"/>
              <a:t>ClientId</a:t>
            </a:r>
            <a:r>
              <a:rPr lang="pt-BR" dirty="0"/>
              <a:t>: identificação única do cliente, não deve haver cliente igual</a:t>
            </a:r>
          </a:p>
          <a:p>
            <a:pPr lvl="1"/>
            <a:r>
              <a:rPr lang="pt-BR" b="1" dirty="0" err="1"/>
              <a:t>keepAlive</a:t>
            </a:r>
            <a:r>
              <a:rPr lang="pt-BR" dirty="0"/>
              <a:t>: tempo que o cliente fica conectado no broker: 3600 = 1 hora</a:t>
            </a:r>
          </a:p>
          <a:p>
            <a:pPr lvl="1"/>
            <a:r>
              <a:rPr lang="pt-BR" b="1" dirty="0" err="1"/>
              <a:t>IoTimeOut</a:t>
            </a:r>
            <a:r>
              <a:rPr lang="pt-BR" dirty="0"/>
              <a:t>: tempo máximo para o broker responder</a:t>
            </a:r>
          </a:p>
        </p:txBody>
      </p:sp>
    </p:spTree>
    <p:extLst>
      <p:ext uri="{BB962C8B-B14F-4D97-AF65-F5344CB8AC3E}">
        <p14:creationId xmlns:p14="http://schemas.microsoft.com/office/powerpoint/2010/main" val="299109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BB3A54-1FE6-9AAC-5FBF-06112EA5C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Bloco: </a:t>
            </a:r>
            <a:r>
              <a:rPr lang="pt-BR" dirty="0" err="1">
                <a:highlight>
                  <a:srgbClr val="FFFF00"/>
                </a:highlight>
              </a:rPr>
              <a:t>initialize</a:t>
            </a:r>
            <a:endParaRPr lang="pt-BR" dirty="0">
              <a:highlight>
                <a:srgbClr val="FFFF00"/>
              </a:highlight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951446B-4A68-DA37-FCD8-352903F93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8142" y="1784060"/>
            <a:ext cx="8259328" cy="389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744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5146F5-839B-F2CC-B168-9FCD7EB1E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Bloco: </a:t>
            </a:r>
            <a:r>
              <a:rPr lang="pt-BR" dirty="0" err="1">
                <a:highlight>
                  <a:srgbClr val="FFFF00"/>
                </a:highlight>
              </a:rPr>
              <a:t>connectionStateChange</a:t>
            </a:r>
            <a:endParaRPr lang="pt-BR" dirty="0">
              <a:highlight>
                <a:srgbClr val="FFFF00"/>
              </a:highlight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00B1BFB-3CA9-95AC-5510-798D8B160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É um evento que detecta variações no estado na conexão.</a:t>
            </a:r>
          </a:p>
          <a:p>
            <a:pPr lvl="1"/>
            <a:r>
              <a:rPr lang="pt-BR" dirty="0"/>
              <a:t>Algoritmo do bloco:</a:t>
            </a:r>
          </a:p>
          <a:p>
            <a:pPr lvl="2"/>
            <a:r>
              <a:rPr lang="pt-BR" dirty="0"/>
              <a:t>Se conseguir conectar</a:t>
            </a:r>
          </a:p>
          <a:p>
            <a:pPr lvl="3"/>
            <a:r>
              <a:rPr lang="pt-BR" dirty="0"/>
              <a:t>Inscrever-se nos canais.</a:t>
            </a:r>
          </a:p>
          <a:p>
            <a:pPr lvl="4"/>
            <a:r>
              <a:rPr lang="pt-BR" dirty="0" err="1"/>
              <a:t>univap</a:t>
            </a:r>
            <a:r>
              <a:rPr lang="pt-BR" dirty="0"/>
              <a:t>/</a:t>
            </a:r>
            <a:r>
              <a:rPr lang="pt-BR" dirty="0" err="1"/>
              <a:t>helio</a:t>
            </a:r>
            <a:r>
              <a:rPr lang="pt-BR" dirty="0"/>
              <a:t>/led/</a:t>
            </a:r>
          </a:p>
          <a:p>
            <a:pPr lvl="4"/>
            <a:r>
              <a:rPr lang="pt-BR" dirty="0" err="1"/>
              <a:t>univap</a:t>
            </a:r>
            <a:r>
              <a:rPr lang="pt-BR" dirty="0"/>
              <a:t>/</a:t>
            </a:r>
            <a:r>
              <a:rPr lang="pt-BR" dirty="0" err="1"/>
              <a:t>helio</a:t>
            </a:r>
            <a:r>
              <a:rPr lang="pt-BR" dirty="0"/>
              <a:t>/temperatura/</a:t>
            </a:r>
          </a:p>
          <a:p>
            <a:pPr lvl="4"/>
            <a:r>
              <a:rPr lang="pt-BR" dirty="0" err="1"/>
              <a:t>univap</a:t>
            </a:r>
            <a:r>
              <a:rPr lang="pt-BR" dirty="0"/>
              <a:t>/</a:t>
            </a:r>
            <a:r>
              <a:rPr lang="pt-BR" dirty="0" err="1"/>
              <a:t>helio</a:t>
            </a:r>
            <a:r>
              <a:rPr lang="pt-BR" dirty="0"/>
              <a:t>/umidade/</a:t>
            </a:r>
          </a:p>
          <a:p>
            <a:pPr lvl="2"/>
            <a:r>
              <a:rPr lang="pt-BR" dirty="0"/>
              <a:t>Senão conseguir conectar ou desconectar</a:t>
            </a:r>
          </a:p>
          <a:p>
            <a:pPr lvl="3"/>
            <a:r>
              <a:rPr lang="pt-BR" dirty="0"/>
              <a:t>Tentar conectar novamente.</a:t>
            </a:r>
          </a:p>
        </p:txBody>
      </p:sp>
    </p:spTree>
    <p:extLst>
      <p:ext uri="{BB962C8B-B14F-4D97-AF65-F5344CB8AC3E}">
        <p14:creationId xmlns:p14="http://schemas.microsoft.com/office/powerpoint/2010/main" val="2436479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9CF7AB-3284-543B-1D71-302DE2EDE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Bloco: </a:t>
            </a:r>
            <a:r>
              <a:rPr lang="pt-BR" dirty="0" err="1">
                <a:highlight>
                  <a:srgbClr val="FFFF00"/>
                </a:highlight>
              </a:rPr>
              <a:t>connectionStateChange</a:t>
            </a:r>
            <a:endParaRPr lang="pt-BR" dirty="0">
              <a:highlight>
                <a:srgbClr val="FFFF00"/>
              </a:highlight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9E4750A-9150-317A-6016-0A20ACB7BD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70FBAD2-9BEE-9BC7-697D-9BB56D87C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184" y="1478702"/>
            <a:ext cx="6140683" cy="492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44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FB0EA0-6204-7214-6A00-A1B2E161B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Blocos de click nos </a:t>
            </a:r>
            <a:r>
              <a:rPr lang="pt-BR" dirty="0">
                <a:highlight>
                  <a:srgbClr val="FFFF00"/>
                </a:highlight>
              </a:rPr>
              <a:t>botões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107470-D643-04B1-2F55-6DD729205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Código é executado quando é efetuado algum click em dos botões: ligar/desligar led.</a:t>
            </a:r>
          </a:p>
          <a:p>
            <a:r>
              <a:rPr lang="pt-BR" dirty="0"/>
              <a:t>Algoritmo</a:t>
            </a:r>
          </a:p>
          <a:p>
            <a:pPr lvl="1"/>
            <a:r>
              <a:rPr lang="pt-BR" dirty="0"/>
              <a:t>Se efetuar o click no botão de ligar</a:t>
            </a:r>
          </a:p>
          <a:p>
            <a:pPr lvl="2"/>
            <a:r>
              <a:rPr lang="pt-BR" dirty="0"/>
              <a:t>Publica no canal </a:t>
            </a:r>
            <a:r>
              <a:rPr lang="pt-BR" dirty="0" err="1"/>
              <a:t>univap</a:t>
            </a:r>
            <a:r>
              <a:rPr lang="pt-BR" dirty="0"/>
              <a:t>/</a:t>
            </a:r>
            <a:r>
              <a:rPr lang="pt-BR" dirty="0" err="1"/>
              <a:t>helio</a:t>
            </a:r>
            <a:r>
              <a:rPr lang="pt-BR" dirty="0"/>
              <a:t>/led/</a:t>
            </a:r>
          </a:p>
          <a:p>
            <a:pPr lvl="3"/>
            <a:r>
              <a:rPr lang="pt-BR" dirty="0"/>
              <a:t>o valor </a:t>
            </a:r>
            <a:r>
              <a:rPr lang="pt-BR" dirty="0">
                <a:highlight>
                  <a:srgbClr val="FFFF00"/>
                </a:highlight>
              </a:rPr>
              <a:t>1</a:t>
            </a:r>
          </a:p>
          <a:p>
            <a:pPr lvl="1"/>
            <a:r>
              <a:rPr lang="pt-BR" dirty="0"/>
              <a:t>Se efetuar o click no botão de desligar</a:t>
            </a:r>
          </a:p>
          <a:p>
            <a:pPr lvl="2"/>
            <a:r>
              <a:rPr lang="pt-BR" dirty="0"/>
              <a:t>Publica no canal  </a:t>
            </a:r>
            <a:r>
              <a:rPr lang="pt-BR" dirty="0" err="1"/>
              <a:t>univap</a:t>
            </a:r>
            <a:r>
              <a:rPr lang="pt-BR" dirty="0"/>
              <a:t>/</a:t>
            </a:r>
            <a:r>
              <a:rPr lang="pt-BR" dirty="0" err="1"/>
              <a:t>helio</a:t>
            </a:r>
            <a:r>
              <a:rPr lang="pt-BR" dirty="0"/>
              <a:t>/led/</a:t>
            </a:r>
          </a:p>
          <a:p>
            <a:pPr lvl="3"/>
            <a:r>
              <a:rPr lang="pt-BR" dirty="0"/>
              <a:t>o valor </a:t>
            </a:r>
            <a:r>
              <a:rPr lang="pt-BR" dirty="0">
                <a:highlight>
                  <a:srgbClr val="FFFF00"/>
                </a:highlight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30951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8DF3D3-FD95-FA71-3722-EC42C34A6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Blocos de click nos </a:t>
            </a:r>
            <a:r>
              <a:rPr lang="pt-BR" dirty="0">
                <a:highlight>
                  <a:srgbClr val="FFFF00"/>
                </a:highlight>
              </a:rPr>
              <a:t>botões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1B30AF7-FEF8-3735-015A-0E4C3BEFC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126CE4E-BEC1-C61D-5323-820133FF5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476" y="2259794"/>
            <a:ext cx="5687219" cy="309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864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212245-962B-1BF8-CBCD-940597B25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Bloco: </a:t>
            </a:r>
            <a:r>
              <a:rPr lang="pt-BR" dirty="0" err="1">
                <a:highlight>
                  <a:srgbClr val="FFFF00"/>
                </a:highlight>
              </a:rPr>
              <a:t>PublishedReceveid</a:t>
            </a:r>
            <a:endParaRPr lang="pt-BR" dirty="0">
              <a:highlight>
                <a:srgbClr val="FFFF00"/>
              </a:highlight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2845C29-67C6-7241-75F9-FD0AEFA3F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É executado automaticamente quando é recebida uma publicação em um canal inscrito.</a:t>
            </a:r>
          </a:p>
          <a:p>
            <a:r>
              <a:rPr lang="pt-BR" dirty="0"/>
              <a:t>Algoritmo</a:t>
            </a:r>
          </a:p>
          <a:p>
            <a:pPr lvl="1"/>
            <a:r>
              <a:rPr lang="pt-BR" dirty="0"/>
              <a:t>Se receber uma publicação do tópico: </a:t>
            </a:r>
            <a:r>
              <a:rPr lang="pt-BR" dirty="0" err="1"/>
              <a:t>univap</a:t>
            </a:r>
            <a:r>
              <a:rPr lang="pt-BR" dirty="0"/>
              <a:t>/</a:t>
            </a:r>
            <a:r>
              <a:rPr lang="pt-BR" dirty="0" err="1"/>
              <a:t>helio</a:t>
            </a:r>
            <a:r>
              <a:rPr lang="pt-BR" dirty="0"/>
              <a:t>/led/</a:t>
            </a:r>
          </a:p>
          <a:p>
            <a:pPr lvl="2"/>
            <a:r>
              <a:rPr lang="pt-BR" dirty="0"/>
              <a:t>Atualiza o </a:t>
            </a:r>
            <a:r>
              <a:rPr lang="pt-BR" dirty="0" err="1"/>
              <a:t>label</a:t>
            </a:r>
            <a:r>
              <a:rPr lang="pt-BR" dirty="0"/>
              <a:t> </a:t>
            </a:r>
            <a:r>
              <a:rPr lang="pt-BR" dirty="0" err="1">
                <a:highlight>
                  <a:srgbClr val="FFFF00"/>
                </a:highlight>
              </a:rPr>
              <a:t>lblLed</a:t>
            </a:r>
            <a:endParaRPr lang="pt-BR" dirty="0">
              <a:highlight>
                <a:srgbClr val="FFFF00"/>
              </a:highlight>
            </a:endParaRPr>
          </a:p>
          <a:p>
            <a:pPr lvl="1"/>
            <a:r>
              <a:rPr lang="pt-BR" dirty="0"/>
              <a:t>Se receber uma publicação do tópico: </a:t>
            </a:r>
            <a:r>
              <a:rPr lang="pt-BR" dirty="0" err="1"/>
              <a:t>univap</a:t>
            </a:r>
            <a:r>
              <a:rPr lang="pt-BR" dirty="0"/>
              <a:t>/</a:t>
            </a:r>
            <a:r>
              <a:rPr lang="pt-BR" dirty="0" err="1"/>
              <a:t>helio</a:t>
            </a:r>
            <a:r>
              <a:rPr lang="pt-BR" dirty="0"/>
              <a:t>/temperatura/ </a:t>
            </a:r>
          </a:p>
          <a:p>
            <a:pPr lvl="2"/>
            <a:r>
              <a:rPr lang="pt-BR" dirty="0"/>
              <a:t>Atualiza o </a:t>
            </a:r>
            <a:r>
              <a:rPr lang="pt-BR" dirty="0" err="1"/>
              <a:t>label</a:t>
            </a:r>
            <a:r>
              <a:rPr lang="pt-BR" dirty="0"/>
              <a:t> </a:t>
            </a:r>
            <a:r>
              <a:rPr lang="pt-BR" dirty="0" err="1">
                <a:highlight>
                  <a:srgbClr val="FFFF00"/>
                </a:highlight>
              </a:rPr>
              <a:t>lblTemperatura</a:t>
            </a:r>
            <a:endParaRPr lang="pt-BR" dirty="0">
              <a:highlight>
                <a:srgbClr val="FFFF00"/>
              </a:highlight>
            </a:endParaRPr>
          </a:p>
          <a:p>
            <a:pPr lvl="1"/>
            <a:r>
              <a:rPr lang="pt-BR" dirty="0"/>
              <a:t>Se receber uma publicação do tópico: </a:t>
            </a:r>
            <a:r>
              <a:rPr lang="pt-BR" dirty="0" err="1"/>
              <a:t>univap</a:t>
            </a:r>
            <a:r>
              <a:rPr lang="pt-BR" dirty="0"/>
              <a:t>/</a:t>
            </a:r>
            <a:r>
              <a:rPr lang="pt-BR" dirty="0" err="1"/>
              <a:t>helio</a:t>
            </a:r>
            <a:r>
              <a:rPr lang="pt-BR" dirty="0"/>
              <a:t>/umidade/</a:t>
            </a:r>
          </a:p>
          <a:p>
            <a:pPr lvl="2"/>
            <a:r>
              <a:rPr lang="pt-BR" dirty="0"/>
              <a:t>Atualiza o </a:t>
            </a:r>
            <a:r>
              <a:rPr lang="pt-BR" dirty="0" err="1"/>
              <a:t>label</a:t>
            </a:r>
            <a:r>
              <a:rPr lang="pt-BR" dirty="0"/>
              <a:t> </a:t>
            </a:r>
            <a:r>
              <a:rPr lang="pt-BR" dirty="0" err="1">
                <a:highlight>
                  <a:srgbClr val="FFFF00"/>
                </a:highlight>
              </a:rPr>
              <a:t>lblUmidade</a:t>
            </a:r>
            <a:endParaRPr lang="pt-BR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57132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EA7999-EF28-AFA7-17DD-562237AC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Bloco: </a:t>
            </a:r>
            <a:r>
              <a:rPr lang="pt-BR" dirty="0" err="1">
                <a:highlight>
                  <a:srgbClr val="FFFF00"/>
                </a:highlight>
              </a:rPr>
              <a:t>PublishedReceveid</a:t>
            </a:r>
            <a:endParaRPr lang="pt-BR" dirty="0">
              <a:highlight>
                <a:srgbClr val="FFFF00"/>
              </a:highlight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C18FD77-FAD7-ACC6-7F5A-6B24E89D3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4E9F3AB-A077-4101-6454-E22922292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072" y="2259229"/>
            <a:ext cx="6496957" cy="371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51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AE3682-2C9D-7D29-7E13-AFF60C453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Click em </a:t>
            </a:r>
            <a:r>
              <a:rPr lang="pt-BR" dirty="0" err="1"/>
              <a:t>Create</a:t>
            </a:r>
            <a:r>
              <a:rPr lang="pt-BR" dirty="0"/>
              <a:t> Apps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2FCE30C-CD55-6781-404C-1A2578674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1C877EA-782B-C44F-ACEB-7C8D01422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691" y="2164814"/>
            <a:ext cx="9084618" cy="367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7005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41BF59-0B1C-169A-EA46-345F1653A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B2A5F99-638F-A1BF-97AA-4467C3C44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17AD01A-A8B4-3A5C-DA85-9E8AAEE1B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723" y="0"/>
            <a:ext cx="103605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80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B22291-EC32-E7D7-498E-0DB5FE7FC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Referência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F4AF79-8599-43D7-5817-1FA8ACB6E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https://ullisroboterseite.de/android-AI2-MQTT-en.html#down</a:t>
            </a:r>
          </a:p>
          <a:p>
            <a:r>
              <a:rPr lang="pt-BR" dirty="0">
                <a:hlinkClick r:id="rId2"/>
              </a:rPr>
              <a:t>https://www.youtube.com/watch?v=R9VF7U2wLMc&amp;t=149s</a:t>
            </a:r>
            <a:endParaRPr lang="pt-BR" dirty="0"/>
          </a:p>
          <a:p>
            <a:r>
              <a:rPr lang="pt-BR" dirty="0"/>
              <a:t>https://ullisroboterseite.de/android-AI2-PahoMQTT.html</a:t>
            </a:r>
          </a:p>
        </p:txBody>
      </p:sp>
    </p:spTree>
    <p:extLst>
      <p:ext uri="{BB962C8B-B14F-4D97-AF65-F5344CB8AC3E}">
        <p14:creationId xmlns:p14="http://schemas.microsoft.com/office/powerpoint/2010/main" val="3668415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8906CC-B1C2-B291-6383-90E86AAB0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Click em </a:t>
            </a:r>
            <a:r>
              <a:rPr lang="pt-BR" dirty="0">
                <a:highlight>
                  <a:srgbClr val="FFFF00"/>
                </a:highlight>
              </a:rPr>
              <a:t>new Project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8054427-E7E8-FD24-865B-BF2685C19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427B458-7256-7C30-29C4-60380D60A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347" y="3434477"/>
            <a:ext cx="8697539" cy="113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729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A3D021-4510-8B06-A3CB-AE576D830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Click em </a:t>
            </a:r>
            <a:r>
              <a:rPr lang="pt-BR" dirty="0">
                <a:highlight>
                  <a:srgbClr val="FFFF00"/>
                </a:highlight>
              </a:rPr>
              <a:t>ok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DF99F2E-2B51-C96F-228D-872183799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9EB7B43-7523-FFB5-847B-31542FB24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760" y="2496134"/>
            <a:ext cx="4334480" cy="301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001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D13ED9-745A-DA3E-54D5-73F8C7D13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Click em </a:t>
            </a:r>
            <a:r>
              <a:rPr lang="pt-BR" dirty="0" err="1">
                <a:highlight>
                  <a:srgbClr val="FFFF00"/>
                </a:highlight>
              </a:rPr>
              <a:t>Import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Extention</a:t>
            </a:r>
            <a:endParaRPr lang="pt-BR" dirty="0">
              <a:highlight>
                <a:srgbClr val="FFFF00"/>
              </a:highlight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4DB0A43-AC0A-D495-427A-5D4CF23F7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3136" y="1825625"/>
            <a:ext cx="7480663" cy="4351338"/>
          </a:xfrm>
        </p:spPr>
        <p:txBody>
          <a:bodyPr/>
          <a:lstStyle/>
          <a:p>
            <a:r>
              <a:rPr lang="pt-BR" dirty="0"/>
              <a:t>Procure o arquivo: </a:t>
            </a:r>
            <a:r>
              <a:rPr lang="pt-BR" dirty="0" err="1">
                <a:highlight>
                  <a:srgbClr val="FF00FF"/>
                </a:highlight>
              </a:rPr>
              <a:t>de.UllisRoboterSeite.UrsAI2MQTT.aix</a:t>
            </a:r>
            <a:br>
              <a:rPr lang="pt-BR" dirty="0"/>
            </a:br>
            <a:r>
              <a:rPr lang="pt-BR" dirty="0"/>
              <a:t>no material da aula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6BD40BE-9B07-5025-72B2-951F47534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453" y="1950490"/>
            <a:ext cx="2011823" cy="458721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80F9308-3BE4-0E05-8057-791190482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457" y="3133501"/>
            <a:ext cx="4252681" cy="285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658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554B0-C991-288F-E095-EB2CDF966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6930" y="365125"/>
            <a:ext cx="8146869" cy="1325563"/>
          </a:xfrm>
        </p:spPr>
        <p:txBody>
          <a:bodyPr/>
          <a:lstStyle/>
          <a:p>
            <a:r>
              <a:rPr lang="pt-BR" dirty="0"/>
              <a:t>Arraste o </a:t>
            </a:r>
            <a:r>
              <a:rPr lang="pt-BR" dirty="0" err="1"/>
              <a:t>mqtt</a:t>
            </a:r>
            <a:r>
              <a:rPr lang="pt-BR" dirty="0"/>
              <a:t> para a </a:t>
            </a:r>
            <a:r>
              <a:rPr lang="pt-BR" dirty="0" err="1"/>
              <a:t>Screen</a:t>
            </a:r>
            <a:r>
              <a:rPr lang="pt-BR" dirty="0"/>
              <a:t> 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70DC042-1245-F8ED-B758-83890B11A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1C81513-985A-C67B-4FF5-F52D27318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02" y="1337158"/>
            <a:ext cx="2106860" cy="532827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A427843D-0378-6439-0BBC-10833A3E8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2064" y="1814346"/>
            <a:ext cx="2792061" cy="4812632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BB19BC9C-6AA4-97E0-C131-266515915B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2427" y="1825625"/>
            <a:ext cx="2214443" cy="4351338"/>
          </a:xfrm>
          <a:prstGeom prst="rect">
            <a:avLst/>
          </a:prstGeom>
        </p:spPr>
      </p:pic>
      <p:cxnSp>
        <p:nvCxnSpPr>
          <p:cNvPr id="6" name="Conector de Seta Reta 5">
            <a:extLst>
              <a:ext uri="{FF2B5EF4-FFF2-40B4-BE49-F238E27FC236}">
                <a16:creationId xmlns:a16="http://schemas.microsoft.com/office/drawing/2014/main" id="{63ADA0CA-7B87-9D57-8A3E-38954FB3E420}"/>
              </a:ext>
            </a:extLst>
          </p:cNvPr>
          <p:cNvCxnSpPr/>
          <p:nvPr/>
        </p:nvCxnSpPr>
        <p:spPr>
          <a:xfrm flipV="1">
            <a:off x="2174966" y="4598126"/>
            <a:ext cx="2762794" cy="16524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F7937FFE-5DD8-49C1-1C81-5D252484618B}"/>
              </a:ext>
            </a:extLst>
          </p:cNvPr>
          <p:cNvCxnSpPr/>
          <p:nvPr/>
        </p:nvCxnSpPr>
        <p:spPr>
          <a:xfrm>
            <a:off x="5512526" y="4421777"/>
            <a:ext cx="3651068" cy="12344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4647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0BC4BD-0D5B-EADA-9D1A-91C48D3A3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A297BFB-5857-6AB5-7965-FFBC41004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390B05D-79F8-973C-1A5C-B1E7850EC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26" y="0"/>
            <a:ext cx="9528496" cy="6858000"/>
          </a:xfrm>
          <a:prstGeom prst="rect">
            <a:avLst/>
          </a:prstGeom>
        </p:spPr>
      </p:pic>
      <p:cxnSp>
        <p:nvCxnSpPr>
          <p:cNvPr id="7" name="Conector de Seta Reta 6">
            <a:extLst>
              <a:ext uri="{FF2B5EF4-FFF2-40B4-BE49-F238E27FC236}">
                <a16:creationId xmlns:a16="http://schemas.microsoft.com/office/drawing/2014/main" id="{0B0CD1B2-F5D6-58DD-67E9-D6C3CC8CD6FA}"/>
              </a:ext>
            </a:extLst>
          </p:cNvPr>
          <p:cNvCxnSpPr/>
          <p:nvPr/>
        </p:nvCxnSpPr>
        <p:spPr>
          <a:xfrm flipV="1">
            <a:off x="1155032" y="976277"/>
            <a:ext cx="7081443" cy="16775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14F61A7A-1016-D186-E221-F72BE54592A8}"/>
              </a:ext>
            </a:extLst>
          </p:cNvPr>
          <p:cNvCxnSpPr/>
          <p:nvPr/>
        </p:nvCxnSpPr>
        <p:spPr>
          <a:xfrm flipV="1">
            <a:off x="770709" y="1690688"/>
            <a:ext cx="7465766" cy="1672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56EDF8F2-02CC-AE85-353A-5078657AA130}"/>
              </a:ext>
            </a:extLst>
          </p:cNvPr>
          <p:cNvCxnSpPr/>
          <p:nvPr/>
        </p:nvCxnSpPr>
        <p:spPr>
          <a:xfrm flipV="1">
            <a:off x="1358537" y="2109651"/>
            <a:ext cx="6812280" cy="16328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43F9B602-1FAF-850A-8DBA-F8E2011F34E0}"/>
              </a:ext>
            </a:extLst>
          </p:cNvPr>
          <p:cNvCxnSpPr/>
          <p:nvPr/>
        </p:nvCxnSpPr>
        <p:spPr>
          <a:xfrm flipV="1">
            <a:off x="1097280" y="2653823"/>
            <a:ext cx="7139195" cy="1550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917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03A8C9-C4E6-658F-D396-6540AE31B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Faça o </a:t>
            </a:r>
            <a:r>
              <a:rPr lang="pt-BR" dirty="0" err="1"/>
              <a:t>rename</a:t>
            </a:r>
            <a:r>
              <a:rPr lang="pt-BR" dirty="0"/>
              <a:t> dos componentes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623F28C-F5CA-D7F9-19C8-F3C551B091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4351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0BC4BD-0D5B-EADA-9D1A-91C48D3A3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A297BFB-5857-6AB5-7965-FFBC41004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D6542E8-B6BE-953C-D38D-0C48CA8AB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24" y="-222068"/>
            <a:ext cx="10100931" cy="6858000"/>
          </a:xfrm>
          <a:prstGeom prst="rect">
            <a:avLst/>
          </a:prstGeom>
        </p:spPr>
      </p:pic>
      <p:cxnSp>
        <p:nvCxnSpPr>
          <p:cNvPr id="7" name="Conector de Seta Reta 6">
            <a:extLst>
              <a:ext uri="{FF2B5EF4-FFF2-40B4-BE49-F238E27FC236}">
                <a16:creationId xmlns:a16="http://schemas.microsoft.com/office/drawing/2014/main" id="{0B0CD1B2-F5D6-58DD-67E9-D6C3CC8CD6FA}"/>
              </a:ext>
            </a:extLst>
          </p:cNvPr>
          <p:cNvCxnSpPr>
            <a:cxnSpLocks/>
          </p:cNvCxnSpPr>
          <p:nvPr/>
        </p:nvCxnSpPr>
        <p:spPr>
          <a:xfrm flipV="1">
            <a:off x="1155032" y="784447"/>
            <a:ext cx="7799787" cy="18693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14F61A7A-1016-D186-E221-F72BE54592A8}"/>
              </a:ext>
            </a:extLst>
          </p:cNvPr>
          <p:cNvCxnSpPr>
            <a:cxnSpLocks/>
          </p:cNvCxnSpPr>
          <p:nvPr/>
        </p:nvCxnSpPr>
        <p:spPr>
          <a:xfrm flipV="1">
            <a:off x="770709" y="1545238"/>
            <a:ext cx="8241862" cy="18184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56EDF8F2-02CC-AE85-353A-5078657AA130}"/>
              </a:ext>
            </a:extLst>
          </p:cNvPr>
          <p:cNvCxnSpPr>
            <a:cxnSpLocks/>
          </p:cNvCxnSpPr>
          <p:nvPr/>
        </p:nvCxnSpPr>
        <p:spPr>
          <a:xfrm flipV="1">
            <a:off x="1358537" y="2066879"/>
            <a:ext cx="7654034" cy="16756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43F9B602-1FAF-850A-8DBA-F8E2011F34E0}"/>
              </a:ext>
            </a:extLst>
          </p:cNvPr>
          <p:cNvCxnSpPr>
            <a:cxnSpLocks/>
          </p:cNvCxnSpPr>
          <p:nvPr/>
        </p:nvCxnSpPr>
        <p:spPr>
          <a:xfrm flipV="1">
            <a:off x="1097280" y="2551633"/>
            <a:ext cx="7857539" cy="16525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1902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387</Words>
  <Application>Microsoft Office PowerPoint</Application>
  <PresentationFormat>Widescreen</PresentationFormat>
  <Paragraphs>59</Paragraphs>
  <Slides>21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5" baseType="lpstr">
      <vt:lpstr>Aptos</vt:lpstr>
      <vt:lpstr>Aptos Display</vt:lpstr>
      <vt:lpstr>Arial</vt:lpstr>
      <vt:lpstr>Tema do Office</vt:lpstr>
      <vt:lpstr>Aplicativo para conexão mqtt</vt:lpstr>
      <vt:lpstr>Click em Create Apps</vt:lpstr>
      <vt:lpstr>Click em new Project</vt:lpstr>
      <vt:lpstr>Click em ok</vt:lpstr>
      <vt:lpstr>Click em Import Extention</vt:lpstr>
      <vt:lpstr>Arraste o mqtt para a Screen 1</vt:lpstr>
      <vt:lpstr>Apresentação do PowerPoint</vt:lpstr>
      <vt:lpstr>Faça o rename dos componentes</vt:lpstr>
      <vt:lpstr>Apresentação do PowerPoint</vt:lpstr>
      <vt:lpstr>Versão final dos nomes e componentes</vt:lpstr>
      <vt:lpstr>Programação por blocos</vt:lpstr>
      <vt:lpstr>Bloco: initialize</vt:lpstr>
      <vt:lpstr>Bloco: initialize</vt:lpstr>
      <vt:lpstr>Bloco: connectionStateChange</vt:lpstr>
      <vt:lpstr>Bloco: connectionStateChange</vt:lpstr>
      <vt:lpstr>Blocos de click nos botões</vt:lpstr>
      <vt:lpstr>Blocos de click nos botões</vt:lpstr>
      <vt:lpstr>Bloco: PublishedReceveid</vt:lpstr>
      <vt:lpstr>Bloco: PublishedReceveid</vt:lpstr>
      <vt:lpstr>Apresentação do PowerPoint</vt:lpstr>
      <vt:lpstr>Referência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Helio Lourenco Esperidiao Ferreira</dc:creator>
  <cp:lastModifiedBy>Helio Lourenco Esperidiao Ferreira</cp:lastModifiedBy>
  <cp:revision>10</cp:revision>
  <dcterms:created xsi:type="dcterms:W3CDTF">2024-09-26T20:50:13Z</dcterms:created>
  <dcterms:modified xsi:type="dcterms:W3CDTF">2024-09-27T11:11:38Z</dcterms:modified>
</cp:coreProperties>
</file>