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4" r:id="rId5"/>
    <p:sldId id="265" r:id="rId6"/>
    <p:sldId id="257" r:id="rId7"/>
    <p:sldId id="258" r:id="rId8"/>
    <p:sldId id="259" r:id="rId9"/>
    <p:sldId id="260" r:id="rId10"/>
    <p:sldId id="268" r:id="rId11"/>
    <p:sldId id="269" r:id="rId12"/>
    <p:sldId id="261" r:id="rId13"/>
    <p:sldId id="263" r:id="rId14"/>
    <p:sldId id="262" r:id="rId15"/>
    <p:sldId id="270" r:id="rId16"/>
    <p:sldId id="272" r:id="rId17"/>
    <p:sldId id="271" r:id="rId18"/>
    <p:sldId id="273" r:id="rId19"/>
    <p:sldId id="274" r:id="rId20"/>
    <p:sldId id="275" r:id="rId21"/>
    <p:sldId id="277" r:id="rId22"/>
    <p:sldId id="278" r:id="rId23"/>
    <p:sldId id="276" r:id="rId2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243FF4-7EEF-ACFD-BEA4-68550CAE7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C9E7DC4-A3E0-0F12-AF54-19B830D14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51BCEA9-1BBC-1104-C5E4-72E8516B5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E5A22E4-CBD5-FB8F-9079-0B65C6F82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F81EE93-06DE-BF83-E48F-04C04DB86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1933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21E857-DFEC-CEB4-71CF-E44ABD7BE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289D968-B4FD-ADA4-3436-26F26DFB6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9910BFE-7459-0270-ACB6-7C7CA7956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B492B82-4C14-08E8-54D2-FCAD55C5D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A4D724-4476-E473-E136-36823797D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3619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9892E14-9806-C3EC-74AE-269BBC8DFB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D4B972F-18D8-E2A1-47F7-E352EE040E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43AFC0-2262-9D19-BB9C-9BDF61EAD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89026BC-8AD8-E9F4-BB28-070C410D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BEF51ED-9F6F-81AB-3966-118ED105B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5945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D4C4C9-6785-8348-0085-9497EA689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C9C3F3-6789-7F1B-37C0-F005CC55DB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9D54164-047C-0915-C5AD-0B343993A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904BBB-C46F-ED7A-1B5D-FB6CC0BED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BA46A75-84F0-0A61-14BB-F11737429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3175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1C334A-69E2-853C-8E1C-5E0C143D2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B202AAE-E9B6-C86D-87D0-AB6C5BC57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81C202D-240C-481F-26F4-10C356D98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C2530A7-80CC-1BAB-E46C-5CB5F99B5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2C5957B-35ED-5A25-6021-7A9B7290B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923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AB8AF8-7FEA-3484-0F87-07BF07812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D5A54F2-D6B4-096E-C52E-220BD0B980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8AFBF17-FE21-BE62-E653-477E53626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4B1E522-CDF5-BF61-6250-AE3A79244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488D9D-76F9-5F68-78D2-417DBB0D6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46E3DA0-609C-C3D7-CED1-63D2345D6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100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2AA551-182E-17F6-7841-75F42C532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26A2102-E7A8-B2E7-A94B-9DEC2D71A5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14E6B98-207D-558B-51BF-02DF8421AD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AD44DE4-B589-7ED4-F858-871EE04D2C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5D1C453-B847-08D6-6AB0-51A6ED8A94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4448099-44D2-CCDB-B14F-14B8A85DA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3EF85B4A-0CDF-8D60-57C0-B6ADDE783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21CDE81-08F5-20D2-96DE-9F9867C1A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200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ADE2ED-2789-BB17-496A-6DB0AF889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3D2B370-9C3E-771E-1514-DCDC938D1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C25CBA8-1D41-3308-5D18-BA2A94194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A1E1978-1F03-34CF-63B6-A5FAE88AB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17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BFB0CD3-9C91-F3F0-5BB5-955A9237B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6CB718-1028-16E6-A8D0-8944A8D06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C0858FC-2C17-D209-B2AE-D6BBED3E1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8184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FEB2BE-A01F-A3B9-2B9F-22029F1E6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738D4CE-C999-6A07-8819-F1635CA98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2D8A221-4DC6-102D-EC39-2BED27E11E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AFC5321-6EE7-95A8-DF98-F7B1BFF94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049B48E-39EE-D043-5A4E-304983F87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EFED99C-3361-6B0B-C565-58E04BD2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618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88D3B5-1743-14C2-EE2A-7153945F6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B3F5C49-03BA-F9B8-417C-54EB88FCBA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F111A15-1C14-B09B-26EE-40D5D58CB7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C0D041E-7300-059A-127D-40DC566FC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388BFB6-6B76-5FFD-E7E0-39246F12A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D306DCC-4131-8CF0-5594-4C8EA0CDE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03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6DD36BE-6375-4DDB-C253-42803423B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10D809C-E4D9-DE89-55AC-E2E07C154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0BAF44-7AB4-FDDB-0018-4BFF2D44DF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FB913B-ACF9-499F-88C3-5E86A82F899E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2096039-C98D-3D89-FC41-9DBD26423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24EA747-915E-F8C8-D15B-F91CA318C4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4AD9C2-C344-46C4-9955-ECD61B07C0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2583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1C0DA9-3CA3-99CD-37D1-A9103B1335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Princípios de comunicação </a:t>
            </a:r>
            <a:r>
              <a:rPr lang="pt-BR" dirty="0" err="1"/>
              <a:t>bluetooth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857D401-3BAA-C0AF-B229-99F2FFFFE3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Prof. Me. Hélio Esperidião</a:t>
            </a:r>
          </a:p>
        </p:txBody>
      </p:sp>
    </p:spTree>
    <p:extLst>
      <p:ext uri="{BB962C8B-B14F-4D97-AF65-F5344CB8AC3E}">
        <p14:creationId xmlns:p14="http://schemas.microsoft.com/office/powerpoint/2010/main" val="62660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CBEE4C-B55A-E73B-14ED-3EAF4B553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/>
              <a:t>Topologia das redes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41CABA-C1E9-8067-C733-5D5CC3398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dirty="0"/>
              <a:t>Formação de redes </a:t>
            </a:r>
            <a:r>
              <a:rPr lang="pt-BR" altLang="pt-BR" dirty="0" err="1"/>
              <a:t>ad-hoc</a:t>
            </a:r>
            <a:r>
              <a:rPr lang="pt-BR" altLang="pt-BR" dirty="0"/>
              <a:t> formando </a:t>
            </a:r>
            <a:r>
              <a:rPr lang="pt-BR" altLang="pt-BR" dirty="0" err="1"/>
              <a:t>piconets</a:t>
            </a:r>
            <a:endParaRPr lang="pt-BR" altLang="pt-BR" dirty="0"/>
          </a:p>
          <a:p>
            <a:pPr lvl="1"/>
            <a:r>
              <a:rPr lang="pt-BR" altLang="pt-BR" dirty="0"/>
              <a:t>Cada </a:t>
            </a:r>
            <a:r>
              <a:rPr lang="pt-BR" altLang="pt-BR" dirty="0" err="1"/>
              <a:t>piconet</a:t>
            </a:r>
            <a:r>
              <a:rPr lang="pt-BR" altLang="pt-BR" dirty="0"/>
              <a:t> tem sempre um dispositivo mestre e ate 7 escravos</a:t>
            </a:r>
          </a:p>
          <a:p>
            <a:endParaRPr lang="pt-BR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821FCA5-71F4-C8B3-9581-B704CEAA6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131" y="2973977"/>
            <a:ext cx="495300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030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238F70-501F-83C5-FB04-ADEEA9A8E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/>
              <a:t>Topologia das redes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73B53-C46E-1E8A-AD85-30A42F31D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dirty="0"/>
              <a:t>Toda a comunicação é feita entre o mestre e um escravo</a:t>
            </a:r>
          </a:p>
          <a:p>
            <a:r>
              <a:rPr lang="pt-BR" altLang="pt-BR" dirty="0"/>
              <a:t>Quando </a:t>
            </a:r>
            <a:r>
              <a:rPr lang="pt-BR" altLang="pt-BR" i="1" dirty="0">
                <a:solidFill>
                  <a:srgbClr val="FF0000"/>
                </a:solidFill>
              </a:rPr>
              <a:t>duas ou mais </a:t>
            </a:r>
            <a:r>
              <a:rPr lang="pt-BR" altLang="pt-BR" i="1" dirty="0" err="1">
                <a:solidFill>
                  <a:srgbClr val="FF0000"/>
                </a:solidFill>
              </a:rPr>
              <a:t>piconets</a:t>
            </a:r>
            <a:r>
              <a:rPr lang="pt-BR" altLang="pt-BR" i="1" dirty="0">
                <a:solidFill>
                  <a:srgbClr val="FF0000"/>
                </a:solidFill>
              </a:rPr>
              <a:t> compartilham algum dispositivos</a:t>
            </a:r>
            <a:r>
              <a:rPr lang="pt-BR" altLang="pt-BR" dirty="0"/>
              <a:t>, temos uma </a:t>
            </a:r>
            <a:r>
              <a:rPr lang="pt-BR" altLang="pt-BR" i="1" dirty="0" err="1">
                <a:highlight>
                  <a:srgbClr val="FFFF00"/>
                </a:highlight>
              </a:rPr>
              <a:t>scatternet</a:t>
            </a:r>
            <a:endParaRPr lang="pt-BR" altLang="pt-BR" i="1" dirty="0">
              <a:highlight>
                <a:srgbClr val="FFFF00"/>
              </a:highlight>
            </a:endParaRPr>
          </a:p>
          <a:p>
            <a:r>
              <a:rPr lang="pt-BR" altLang="pt-BR" dirty="0"/>
              <a:t>Esses dispositivos atuam como roteadores entre as duas redes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05152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B9AEE-064F-1B26-9409-67F97FC4F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Bluetooth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AB557B-21AA-11FE-44BF-3BED4641A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Espectro de Frequência</a:t>
            </a:r>
          </a:p>
          <a:p>
            <a:pPr lvl="1"/>
            <a:r>
              <a:rPr lang="pt-BR" dirty="0"/>
              <a:t>O sistema deve operar em qualquer parte do mundo e a banda de frequência deve ser aberta ao público sem a necessidade de licenças </a:t>
            </a:r>
          </a:p>
          <a:p>
            <a:r>
              <a:rPr lang="pt-BR" dirty="0"/>
              <a:t>A única banda de frequência que satisfaz estes requisitos é a 2,45 GHz - Industrial-</a:t>
            </a:r>
            <a:r>
              <a:rPr lang="pt-BR" dirty="0" err="1"/>
              <a:t>Scientific</a:t>
            </a:r>
            <a:r>
              <a:rPr lang="pt-BR" dirty="0"/>
              <a:t> medical (</a:t>
            </a:r>
            <a:r>
              <a:rPr lang="pt-BR" dirty="0" err="1"/>
              <a:t>ISM</a:t>
            </a:r>
            <a:r>
              <a:rPr lang="pt-BR" dirty="0"/>
              <a:t>) band</a:t>
            </a:r>
          </a:p>
          <a:p>
            <a:r>
              <a:rPr lang="pt-BR" dirty="0"/>
              <a:t>2400 MHz à 2483,5 MHz nos EUA e na Europa (apenas parte desta banda está disponível na França e Espanha)</a:t>
            </a:r>
          </a:p>
          <a:p>
            <a:r>
              <a:rPr lang="pt-BR" dirty="0"/>
              <a:t>2471 MHz à 2497 MHz no Japão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88547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2F2518-3C23-21B9-7E3D-599EA1945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Bluetooth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B913FB-E516-E4FC-CC55-32EC0B597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Bluetooth 4.2 </a:t>
            </a:r>
          </a:p>
          <a:p>
            <a:pPr lvl="1"/>
            <a:r>
              <a:rPr lang="pt-BR" dirty="0"/>
              <a:t> Frequência - 2.4 GHz </a:t>
            </a:r>
          </a:p>
          <a:p>
            <a:pPr lvl="1"/>
            <a:r>
              <a:rPr lang="pt-BR" dirty="0"/>
              <a:t> Alcance - </a:t>
            </a:r>
            <a:r>
              <a:rPr lang="pt-BR" dirty="0" err="1"/>
              <a:t>30m</a:t>
            </a:r>
            <a:r>
              <a:rPr lang="pt-BR" dirty="0"/>
              <a:t> </a:t>
            </a:r>
          </a:p>
          <a:p>
            <a:pPr lvl="1"/>
            <a:r>
              <a:rPr lang="pt-BR" dirty="0"/>
              <a:t> Velocidade - </a:t>
            </a:r>
            <a:r>
              <a:rPr lang="pt-BR" dirty="0" err="1"/>
              <a:t>1Mbps</a:t>
            </a:r>
            <a:r>
              <a:rPr lang="pt-BR" dirty="0"/>
              <a:t> </a:t>
            </a:r>
          </a:p>
          <a:p>
            <a:r>
              <a:rPr lang="pt-BR" dirty="0"/>
              <a:t> Bluetooth 5.0 </a:t>
            </a:r>
          </a:p>
          <a:p>
            <a:pPr lvl="1"/>
            <a:r>
              <a:rPr lang="pt-BR" dirty="0"/>
              <a:t> Consumo de Energia</a:t>
            </a:r>
          </a:p>
          <a:p>
            <a:pPr lvl="1"/>
            <a:r>
              <a:rPr lang="pt-BR" dirty="0"/>
              <a:t>Velocidade </a:t>
            </a:r>
          </a:p>
          <a:p>
            <a:pPr lvl="1"/>
            <a:r>
              <a:rPr lang="pt-BR" dirty="0"/>
              <a:t>Expansão na conexão - </a:t>
            </a:r>
            <a:r>
              <a:rPr lang="pt-BR" dirty="0" err="1"/>
              <a:t>Mesh</a:t>
            </a:r>
            <a:r>
              <a:rPr lang="pt-BR" dirty="0"/>
              <a:t> (IoT)</a:t>
            </a:r>
          </a:p>
        </p:txBody>
      </p:sp>
    </p:spTree>
    <p:extLst>
      <p:ext uri="{BB962C8B-B14F-4D97-AF65-F5344CB8AC3E}">
        <p14:creationId xmlns:p14="http://schemas.microsoft.com/office/powerpoint/2010/main" val="1180450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FCAD0A-B80C-05C8-25A0-D11B105F3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Bluetooth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B2FA689-CAFE-E7E9-B4E2-65E784F4B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#include </a:t>
            </a:r>
            <a:r>
              <a:rPr lang="en-US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BluetoothSerial.h</a:t>
            </a:r>
            <a:r>
              <a:rPr lang="en-US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BluetoothSerial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SerialBT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#define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BT_NAME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"UNIVAP"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setup()</a:t>
            </a:r>
          </a:p>
          <a:p>
            <a:pPr marL="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Serial.begin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115200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lang="en-US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// </a:t>
            </a:r>
            <a:r>
              <a:rPr lang="en-US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Inicializa</a:t>
            </a:r>
            <a:r>
              <a:rPr lang="en-US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o monitor serial</a:t>
            </a:r>
            <a:endParaRPr lang="en-US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SerialBT</a:t>
            </a:r>
            <a:r>
              <a:rPr lang="en-US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.begin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BT_NAME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lang="en-US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// Nome do </a:t>
            </a:r>
            <a:r>
              <a:rPr lang="en-US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dispositivo</a:t>
            </a:r>
            <a:r>
              <a:rPr lang="en-US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Bluetooth</a:t>
            </a:r>
            <a:endParaRPr lang="en-US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ESP32</a:t>
            </a:r>
            <a:r>
              <a:rPr lang="en-US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Bluetooth </a:t>
            </a:r>
            <a:r>
              <a:rPr lang="en-US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Iniciado</a:t>
            </a:r>
            <a:r>
              <a:rPr lang="en-US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. </a:t>
            </a:r>
            <a:r>
              <a:rPr lang="en-US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Aguardando</a:t>
            </a:r>
            <a:r>
              <a:rPr lang="en-US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conexão</a:t>
            </a:r>
            <a:r>
              <a:rPr lang="en-US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..."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600069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E5265B-9A89-3650-9AA3-B70E9384A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60E69E4-17CF-64D4-A5E7-94BB5D8F3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loop()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SerialBT.available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{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                                                 // Verifica se há dados recebidos via Bluetooth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char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received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SerialBT.read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                // Lê o primeiro caractere recebido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"Recebido: 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received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));</a:t>
            </a:r>
          </a:p>
          <a:p>
            <a:pPr marL="0" indent="0">
              <a:buNone/>
            </a:pPr>
            <a:r>
              <a:rPr lang="pt-BR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SerialBT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.println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ESP32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Recebeu: d “ +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received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));</a:t>
            </a:r>
          </a:p>
          <a:p>
            <a:pPr marL="0" indent="0">
              <a:buNone/>
            </a:pPr>
            <a:r>
              <a:rPr lang="pt-BR" sz="1400" dirty="0">
                <a:solidFill>
                  <a:srgbClr val="000000"/>
                </a:solidFill>
                <a:latin typeface="Consolas" panose="020B0609020204030204" pitchFamily="49" charset="0"/>
              </a:rPr>
              <a:t>   }</a:t>
            </a:r>
          </a:p>
          <a:p>
            <a:pPr marL="0" indent="0">
              <a:buNone/>
            </a:pPr>
            <a:r>
              <a:rPr lang="pt-BR" sz="1400" dirty="0">
                <a:solidFill>
                  <a:srgbClr val="000000"/>
                </a:solidFill>
                <a:latin typeface="Consolas" panose="020B0609020204030204" pitchFamily="49" charset="0"/>
              </a:rPr>
              <a:t>}  	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4111961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42AE84-B2D0-50FB-6544-DFC213603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5670AF-3290-DB43-6FA8-C4D3404C9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9332597-CB78-B9B7-9563-86E3E42DC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532" y="681037"/>
            <a:ext cx="6346542" cy="544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20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C97556-CB14-0035-3FB0-D35EA9DBF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90BA54-FB41-75E3-BEB6-99005950B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2B67985-5847-DB70-7A5F-0DDE0297D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81" y="0"/>
            <a:ext cx="1165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55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17AA2E5-4329-A3F0-62FE-AF3989429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383"/>
            <a:ext cx="10515600" cy="5889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#include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Arduino.h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&gt;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#include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BluetoothSerial.h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BluetoothSerial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#define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BT_NAME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"UNIVAP"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// Nome do dispositivo Bluetooth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LIGAÇÃO DO MOTOR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MOTOR A        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IN1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     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IN2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direto           1         0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reverso          0         1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parar            0         0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parar            1         1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#define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IN1_MOTOR1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27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#define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IN2_MOTOR1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26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#define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IN3_MOTOR2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25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#define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IN4_MOTOR2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33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4221634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17AA2E5-4329-A3F0-62FE-AF3989429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383"/>
            <a:ext cx="10515600" cy="5889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moverFrente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IN1_MOTOR1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IN2_MOTOR1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IN3_MOTOR2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IN4_MOTOR2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ESP32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Recebeu: w 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"Movendo para frente"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moverTras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IN1_MOTOR1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IN2_MOTOR1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IN3_MOTOR2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IN4_MOTOR2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ESP32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Recebeu: s 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"Movendo para trás"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600732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A75F84-D711-5652-D878-3E0BD2595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/>
              <a:t>A Tecnologia Bluetooth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9B16C5D-C5C7-9780-D104-580186E10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800" dirty="0"/>
              <a:t>Desenvolvida originalmente pela Ericsson e gerenciada por um grupo de empresas - o Bluetooth SIG (</a:t>
            </a:r>
            <a:r>
              <a:rPr lang="pt-BR" altLang="pt-BR" sz="2800" dirty="0" err="1"/>
              <a:t>Special</a:t>
            </a:r>
            <a:r>
              <a:rPr lang="pt-BR" altLang="pt-BR" sz="2800" dirty="0"/>
              <a:t> </a:t>
            </a:r>
            <a:r>
              <a:rPr lang="pt-BR" altLang="pt-BR" sz="2800" dirty="0" err="1"/>
              <a:t>Interest</a:t>
            </a:r>
            <a:r>
              <a:rPr lang="pt-BR" altLang="pt-BR" sz="2800" dirty="0"/>
              <a:t> </a:t>
            </a:r>
            <a:r>
              <a:rPr lang="pt-BR" altLang="pt-BR" sz="2800" dirty="0" err="1"/>
              <a:t>Group</a:t>
            </a:r>
            <a:r>
              <a:rPr lang="pt-BR" altLang="pt-BR" sz="2800" dirty="0"/>
              <a:t>)</a:t>
            </a:r>
          </a:p>
          <a:p>
            <a:r>
              <a:rPr lang="pt-BR" altLang="pt-BR" sz="2800" dirty="0"/>
              <a:t>Substituição de cabos de conexão</a:t>
            </a:r>
          </a:p>
          <a:p>
            <a:r>
              <a:rPr lang="pt-BR" altLang="pt-BR" sz="2800" dirty="0"/>
              <a:t>Trabalha na banda de 2.4 GHz utilizando </a:t>
            </a:r>
            <a:r>
              <a:rPr lang="pt-BR" altLang="pt-BR" sz="2800" dirty="0" err="1"/>
              <a:t>FHSS</a:t>
            </a:r>
            <a:r>
              <a:rPr lang="pt-BR" altLang="pt-BR" sz="2800" dirty="0"/>
              <a:t> com 1600 saltos/s</a:t>
            </a:r>
          </a:p>
          <a:p>
            <a:r>
              <a:rPr lang="pt-BR" altLang="pt-BR" sz="2800" dirty="0"/>
              <a:t>Transferências da ordem de centenas de Kbps</a:t>
            </a:r>
          </a:p>
          <a:p>
            <a:r>
              <a:rPr lang="pt-BR" altLang="pt-BR" sz="2800" dirty="0"/>
              <a:t>Cada aparelho possui um ID único para facilitar identificação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5213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17AA2E5-4329-A3F0-62FE-AF3989429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383"/>
            <a:ext cx="10515600" cy="5889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moverEsquerda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IN1_MOTOR1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IN2_MOTOR1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HIGH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IN3_MOTOR2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HIGH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IN4_MOTOR2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ESP32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Recebeu: a 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"Movendo para a esquerda"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moverDireita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IN1_MOTOR1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HIGH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IN2_MOTOR1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IN3_MOTOR2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IN4_MOTOR2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HIGH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ESP32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Recebeu: d 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"Movendo para a direita"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376761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17AA2E5-4329-A3F0-62FE-AF3989429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383"/>
            <a:ext cx="10515600" cy="5889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parar()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IN1_MOTOR1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IN2_MOTOR1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IN3_MOTOR2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IN4_MOTOR2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"Parando os motores"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setup(){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Serial.begin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115200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// Inicializa o monitor serial</a:t>
            </a: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pinMode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IN1_MOTOR1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pinMode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IN2_MOTOR1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pinMode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IN3_MOTOR2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pinMode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IN4_MOTOR2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SerialBT.begin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BT_NAME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// Nome do dispositivo Bluetooth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ESP32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Bluetooth Iniciado. Aguardando conexão..."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315233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17AA2E5-4329-A3F0-62FE-AF3989429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383"/>
            <a:ext cx="10515600" cy="5889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parar()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IN1_MOTOR1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IN2_MOTOR1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IN3_MOTOR2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digitalWrite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IN4_MOTOR2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LOW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"Parando os motores"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setup(){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Serial.begin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115200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// Inicializa o monitor serial</a:t>
            </a: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pinMode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IN1_MOTOR1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pinMode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IN2_MOTOR1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pinMode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IN3_MOTOR2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pinMode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IN4_MOTOR2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SerialBT.begin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BT_NAME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// Nome do dispositivo Bluetooth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ESP32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Bluetooth Iniciado. Aguardando conexão..."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9335249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BE375EC-5154-674F-4DC9-0255751BC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3914"/>
            <a:ext cx="10515600" cy="5785077"/>
          </a:xfrm>
        </p:spPr>
        <p:txBody>
          <a:bodyPr>
            <a:noAutofit/>
          </a:bodyPr>
          <a:lstStyle/>
          <a:p>
            <a:pPr marL="0" indent="0">
              <a:spcBef>
                <a:spcPts val="200"/>
              </a:spcBef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loop(){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SerialBT.available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())  {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  / Verifica se há dados recebidos via Bluetooth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char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received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SerialBT.read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                // Lê o primeiro caractere recebido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"Recebido: 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received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));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// Exibe no monitor serial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switch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received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  {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// Interpreta os comandos recebidos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case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'w'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moverFrente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break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case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's'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moverTras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break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case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'a'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moverEsquerda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break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case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'd'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moverDireita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break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case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'q'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parar();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break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default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Serial.println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"Comando inválido"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break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}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spcBef>
                <a:spcPts val="200"/>
              </a:spcBef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172659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70ED74-8161-EF50-E3F1-758793056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/>
              <a:t>Requisitos da Tecnologia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50992C-F131-F525-2C26-FB312D0FE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altLang="pt-BR" dirty="0">
                <a:cs typeface="Times New Roman" panose="02020603050405020304" pitchFamily="18" charset="0"/>
              </a:rPr>
              <a:t>Baixo custo</a:t>
            </a:r>
            <a:r>
              <a:rPr lang="pt-BR" altLang="pt-BR" dirty="0"/>
              <a:t> </a:t>
            </a:r>
          </a:p>
          <a:p>
            <a:pPr lvl="1">
              <a:lnSpc>
                <a:spcPct val="90000"/>
              </a:lnSpc>
            </a:pPr>
            <a:r>
              <a:rPr lang="pt-BR" altLang="pt-BR" dirty="0"/>
              <a:t>Para poder ser embutido em outros dispositivos sem modificar sua faixa de preço</a:t>
            </a:r>
          </a:p>
          <a:p>
            <a:pPr>
              <a:lnSpc>
                <a:spcPct val="90000"/>
              </a:lnSpc>
            </a:pPr>
            <a:r>
              <a:rPr lang="pt-BR" altLang="pt-BR" dirty="0">
                <a:cs typeface="Times New Roman" panose="02020603050405020304" pitchFamily="18" charset="0"/>
              </a:rPr>
              <a:t>Baixo consumo de energia</a:t>
            </a:r>
          </a:p>
          <a:p>
            <a:pPr lvl="1">
              <a:lnSpc>
                <a:spcPct val="90000"/>
              </a:lnSpc>
            </a:pPr>
            <a:r>
              <a:rPr lang="pt-BR" altLang="pt-BR" dirty="0">
                <a:cs typeface="Times New Roman" panose="02020603050405020304" pitchFamily="18" charset="0"/>
              </a:rPr>
              <a:t>Utilização voltada para dispositivos móveis</a:t>
            </a:r>
          </a:p>
          <a:p>
            <a:pPr>
              <a:lnSpc>
                <a:spcPct val="90000"/>
              </a:lnSpc>
            </a:pPr>
            <a:r>
              <a:rPr lang="pt-BR" altLang="pt-BR" dirty="0">
                <a:cs typeface="Times New Roman" panose="02020603050405020304" pitchFamily="18" charset="0"/>
              </a:rPr>
              <a:t>Tamanho Reduzido</a:t>
            </a:r>
          </a:p>
          <a:p>
            <a:pPr>
              <a:lnSpc>
                <a:spcPct val="90000"/>
              </a:lnSpc>
            </a:pPr>
            <a:r>
              <a:rPr lang="pt-BR" altLang="pt-BR" dirty="0">
                <a:cs typeface="Times New Roman" panose="02020603050405020304" pitchFamily="18" charset="0"/>
              </a:rPr>
              <a:t>Pequeno alcance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2811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2994BC-B08F-E071-7021-14BDB37E0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Padrão IEEE 802.15.1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B6C9EF-36D6-9737-EA39-5DBBE9444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Objetivos </a:t>
            </a:r>
          </a:p>
          <a:p>
            <a:pPr lvl="1"/>
            <a:r>
              <a:rPr lang="pt-BR" dirty="0"/>
              <a:t> Baixo custo </a:t>
            </a:r>
          </a:p>
          <a:p>
            <a:pPr lvl="1"/>
            <a:r>
              <a:rPr lang="pt-BR" dirty="0"/>
              <a:t>Baixo consumo energético </a:t>
            </a:r>
          </a:p>
          <a:p>
            <a:pPr lvl="1"/>
            <a:r>
              <a:rPr lang="pt-BR" dirty="0"/>
              <a:t>Leve </a:t>
            </a:r>
          </a:p>
          <a:p>
            <a:pPr lvl="1"/>
            <a:r>
              <a:rPr lang="pt-BR" dirty="0"/>
              <a:t> Fácil uso </a:t>
            </a:r>
          </a:p>
          <a:p>
            <a:pPr lvl="1"/>
            <a:r>
              <a:rPr lang="pt-BR" dirty="0"/>
              <a:t> Confiável e tolerante a falhas</a:t>
            </a:r>
          </a:p>
        </p:txBody>
      </p:sp>
    </p:spTree>
    <p:extLst>
      <p:ext uri="{BB962C8B-B14F-4D97-AF65-F5344CB8AC3E}">
        <p14:creationId xmlns:p14="http://schemas.microsoft.com/office/powerpoint/2010/main" val="3242167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3417FE-7016-3909-2377-73D80D88B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Padrão IEEE 802.15.1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84C69FE-F522-35BB-A7A8-C5EE93CA93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Frequência —&gt; 2,4 GHz</a:t>
            </a:r>
          </a:p>
          <a:p>
            <a:r>
              <a:rPr lang="pt-BR" dirty="0"/>
              <a:t>Resiliente a falhas</a:t>
            </a:r>
          </a:p>
          <a:p>
            <a:r>
              <a:rPr lang="pt-BR" dirty="0"/>
              <a:t>Taxa de transmissão</a:t>
            </a:r>
          </a:p>
          <a:p>
            <a:pPr lvl="1"/>
            <a:r>
              <a:rPr lang="pt-BR" dirty="0"/>
              <a:t> 1 </a:t>
            </a:r>
            <a:r>
              <a:rPr lang="pt-BR" dirty="0" err="1"/>
              <a:t>Mbs</a:t>
            </a:r>
            <a:endParaRPr lang="pt-BR" dirty="0"/>
          </a:p>
          <a:p>
            <a:pPr lvl="1"/>
            <a:r>
              <a:rPr lang="pt-BR" dirty="0"/>
              <a:t> Distância</a:t>
            </a:r>
          </a:p>
          <a:p>
            <a:pPr lvl="1"/>
            <a:r>
              <a:rPr lang="pt-BR" dirty="0"/>
              <a:t> média 10 metros</a:t>
            </a:r>
          </a:p>
          <a:p>
            <a:pPr lvl="1"/>
            <a:r>
              <a:rPr lang="pt-BR" dirty="0"/>
              <a:t>máxima 100 metros</a:t>
            </a:r>
          </a:p>
        </p:txBody>
      </p:sp>
    </p:spTree>
    <p:extLst>
      <p:ext uri="{BB962C8B-B14F-4D97-AF65-F5344CB8AC3E}">
        <p14:creationId xmlns:p14="http://schemas.microsoft.com/office/powerpoint/2010/main" val="1292304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4DA8D4-7083-94CF-AA54-8FD60157F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/>
              <a:t>Bluetooth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09E42A8-EA29-11F9-497E-9C92A3552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que é Bluetooth?</a:t>
            </a:r>
          </a:p>
          <a:p>
            <a:pPr lvl="1"/>
            <a:r>
              <a:rPr lang="pt-BR" dirty="0"/>
              <a:t>Interface de rádio universal </a:t>
            </a:r>
          </a:p>
          <a:p>
            <a:pPr lvl="1"/>
            <a:r>
              <a:rPr lang="pt-BR" dirty="0"/>
              <a:t>Pequena distância (10 m)</a:t>
            </a:r>
          </a:p>
          <a:p>
            <a:pPr lvl="1"/>
            <a:r>
              <a:rPr lang="pt-BR" dirty="0"/>
              <a:t>Conexão entre dispositivos eletrônicos portáteis</a:t>
            </a:r>
          </a:p>
          <a:p>
            <a:pPr lvl="1"/>
            <a:r>
              <a:rPr lang="pt-BR" dirty="0"/>
              <a:t>Redes Ad Hoc(não há um nó central)</a:t>
            </a:r>
          </a:p>
          <a:p>
            <a:pPr lvl="1"/>
            <a:r>
              <a:rPr lang="pt-BR" dirty="0"/>
              <a:t>Elimina necessidade cabos em modems, PDAs</a:t>
            </a:r>
          </a:p>
          <a:p>
            <a:pPr lvl="1"/>
            <a:r>
              <a:rPr lang="pt-BR" dirty="0"/>
              <a:t>	computadores, impressoras, projetores, etc.</a:t>
            </a:r>
          </a:p>
          <a:p>
            <a:pPr lvl="1"/>
            <a:r>
              <a:rPr lang="pt-BR" dirty="0"/>
              <a:t>Baixa </a:t>
            </a:r>
            <a:r>
              <a:rPr lang="pt-BR" dirty="0" err="1"/>
              <a:t>pôtência</a:t>
            </a:r>
            <a:r>
              <a:rPr lang="pt-BR" dirty="0"/>
              <a:t>, custo e complexidade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8429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1D270C-0806-360F-3C9F-EAA26705E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F3BC79-2693-B8B1-96B9-12888FE4C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Oito mitos e verdades sobre o Bluetooth">
            <a:extLst>
              <a:ext uri="{FF2B5EF4-FFF2-40B4-BE49-F238E27FC236}">
                <a16:creationId xmlns:a16="http://schemas.microsoft.com/office/drawing/2014/main" id="{495AFADB-4000-BA2E-C784-0C05F29E3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932" y="823379"/>
            <a:ext cx="7464136" cy="521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921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7F414B-DF17-A363-84C9-AE20D767E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Bluetooth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848AC2-C9EA-01B6-C3EA-B57FC721AE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Conectividade em sistemas sem fio</a:t>
            </a:r>
          </a:p>
          <a:p>
            <a:pPr lvl="1"/>
            <a:r>
              <a:rPr lang="pt-BR" dirty="0"/>
              <a:t>Em sistemas de rádio convencionais, o móvel se conecta a uma estação base que gerencia a comunicação entre este móvel e outros terminais.</a:t>
            </a:r>
          </a:p>
          <a:p>
            <a:r>
              <a:rPr lang="pt-BR" dirty="0"/>
              <a:t>O acesso ao canal, alocação de canal, controle de tráfego e minimização de interferência são controlados pela estação base.</a:t>
            </a:r>
          </a:p>
          <a:p>
            <a:pPr lvl="1"/>
            <a:r>
              <a:rPr lang="pt-BR" dirty="0"/>
              <a:t>Exemplos: GSM. </a:t>
            </a:r>
            <a:r>
              <a:rPr lang="pt-BR" dirty="0" err="1"/>
              <a:t>D-AMPS</a:t>
            </a:r>
            <a:r>
              <a:rPr lang="pt-BR" dirty="0"/>
              <a:t>, </a:t>
            </a:r>
            <a:r>
              <a:rPr lang="pt-BR" dirty="0" err="1"/>
              <a:t>IS</a:t>
            </a:r>
            <a:r>
              <a:rPr lang="pt-BR" dirty="0"/>
              <a:t>-95, WLAN, </a:t>
            </a:r>
            <a:r>
              <a:rPr lang="pt-BR" dirty="0" err="1"/>
              <a:t>etc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17185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4A2EB8-A0A7-F6C1-60F0-13D2E7998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Bluetooth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A8C047A-002C-132F-E63A-9D8502413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Conectividade em sistemas AD Hoc</a:t>
            </a:r>
          </a:p>
          <a:p>
            <a:pPr lvl="1"/>
            <a:r>
              <a:rPr lang="pt-BR" dirty="0"/>
              <a:t>Em sistemas AD Hoc não existe diferenciação entre terminal e estação base.</a:t>
            </a:r>
          </a:p>
          <a:p>
            <a:pPr lvl="1"/>
            <a:r>
              <a:rPr lang="pt-BR" dirty="0"/>
              <a:t>Comunicação ponto-a-ponto</a:t>
            </a:r>
          </a:p>
          <a:p>
            <a:pPr lvl="1"/>
            <a:r>
              <a:rPr lang="pt-BR" dirty="0"/>
              <a:t>Não existe central de controle para que as unidades possam fazer as conexões ou para dar suporte a estas conexões</a:t>
            </a:r>
          </a:p>
          <a:p>
            <a:pPr lvl="1"/>
            <a:r>
              <a:rPr lang="pt-BR" dirty="0"/>
              <a:t>Várias conexões AD Hoc podem compartilhar o meio sem necessidade de uma estação de controle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96101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1339</Words>
  <Application>Microsoft Office PowerPoint</Application>
  <PresentationFormat>Widescreen</PresentationFormat>
  <Paragraphs>200</Paragraphs>
  <Slides>23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9" baseType="lpstr">
      <vt:lpstr>Aptos</vt:lpstr>
      <vt:lpstr>Aptos Display</vt:lpstr>
      <vt:lpstr>Arial</vt:lpstr>
      <vt:lpstr>Consolas</vt:lpstr>
      <vt:lpstr>Times New Roman</vt:lpstr>
      <vt:lpstr>Tema do Office</vt:lpstr>
      <vt:lpstr>Princípios de comunicação bluetooth</vt:lpstr>
      <vt:lpstr>A Tecnologia Bluetooth</vt:lpstr>
      <vt:lpstr>Requisitos da Tecnologia</vt:lpstr>
      <vt:lpstr>Padrão IEEE 802.15.1</vt:lpstr>
      <vt:lpstr>Padrão IEEE 802.15.1</vt:lpstr>
      <vt:lpstr>Bluetooth</vt:lpstr>
      <vt:lpstr>Apresentação do PowerPoint</vt:lpstr>
      <vt:lpstr>Bluetooth</vt:lpstr>
      <vt:lpstr>Bluetooth</vt:lpstr>
      <vt:lpstr>Topologia das redes</vt:lpstr>
      <vt:lpstr>Topologia das redes</vt:lpstr>
      <vt:lpstr>Bluetooth</vt:lpstr>
      <vt:lpstr>Bluetooth</vt:lpstr>
      <vt:lpstr>Bluetooth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Helio Lourenco Esperidiao Ferreira</dc:creator>
  <cp:lastModifiedBy>Helio Lourenco Esperidiao Ferreira</cp:lastModifiedBy>
  <cp:revision>2</cp:revision>
  <dcterms:created xsi:type="dcterms:W3CDTF">2024-09-27T10:11:40Z</dcterms:created>
  <dcterms:modified xsi:type="dcterms:W3CDTF">2024-09-27T11:13:21Z</dcterms:modified>
</cp:coreProperties>
</file>