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  <p:sldId id="263" r:id="rId6"/>
    <p:sldId id="264" r:id="rId7"/>
    <p:sldId id="265" r:id="rId8"/>
    <p:sldId id="266" r:id="rId9"/>
    <p:sldId id="267" r:id="rId10"/>
    <p:sldId id="260" r:id="rId11"/>
    <p:sldId id="312" r:id="rId12"/>
    <p:sldId id="311" r:id="rId13"/>
    <p:sldId id="268" r:id="rId14"/>
    <p:sldId id="313" r:id="rId15"/>
    <p:sldId id="314" r:id="rId16"/>
    <p:sldId id="315" r:id="rId17"/>
    <p:sldId id="316" r:id="rId18"/>
  </p:sldIdLst>
  <p:sldSz cx="12192000" cy="685800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9" d="100"/>
          <a:sy n="119" d="100"/>
        </p:scale>
        <p:origin x="1830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2B99BF4-BABE-7B2C-25C6-F9967F596B5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CAE4A75A-7FD9-71AD-0F24-10ABA89F372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/>
              <a:t>Clique para editar o estilo do subtítulo Mestre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98ACD922-2ECF-AC37-7D25-B7110F84C5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2EEB62-543C-4A08-A6ED-ECDC3D46DA40}" type="datetimeFigureOut">
              <a:rPr lang="pt-BR" smtClean="0"/>
              <a:t>28/07/2023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4BF954CA-BD56-259B-130F-2EDC38AB55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D81C4A99-8797-9799-28A0-736F1D5C5B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096568-5235-4157-A297-2B84ACD3F94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832684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E525BD1-F4B6-AF24-1F1B-980BBD7823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4A2C2F93-7986-D4F0-851F-80231D2D1C6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E7F1D71A-0544-4BE3-D850-44F1E37A43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2EEB62-543C-4A08-A6ED-ECDC3D46DA40}" type="datetimeFigureOut">
              <a:rPr lang="pt-BR" smtClean="0"/>
              <a:t>28/07/2023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7A0DCD2D-9D29-DD3A-AA29-14DC971F5F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72193A38-A5EE-3A4E-70FD-7CFA723D53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096568-5235-4157-A297-2B84ACD3F94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6197897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A5300891-2EFE-996E-272F-77727FBE8F3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4DE2C1F2-4E1E-D2F6-38AC-652D964F9A4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90B84AA4-FF24-23FD-B68F-22644E05D7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2EEB62-543C-4A08-A6ED-ECDC3D46DA40}" type="datetimeFigureOut">
              <a:rPr lang="pt-BR" smtClean="0"/>
              <a:t>28/07/2023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1ECA3535-146A-982B-546E-6FCA0825D3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15BAD95A-3FB3-0289-681F-87C17D6B52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096568-5235-4157-A297-2B84ACD3F94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7580216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29BEAF7-E028-1F29-541E-5FEA273FBF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777FD762-2948-D552-4931-7E55AF53F44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2DC47E16-6007-0791-E39B-F35F0B4737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2EEB62-543C-4A08-A6ED-ECDC3D46DA40}" type="datetimeFigureOut">
              <a:rPr lang="pt-BR" smtClean="0"/>
              <a:t>28/07/2023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F615915E-8153-B843-52CF-AF67190988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AF46459F-ABCB-9E92-38F3-D353C5A122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096568-5235-4157-A297-2B84ACD3F94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9655478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F6D34B0-6D29-6FDC-8096-BF3467D828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C190B200-41E2-EB74-A5DB-F4F4861C3C5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8318FF83-1F3A-2D98-B71E-28235D7790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2EEB62-543C-4A08-A6ED-ECDC3D46DA40}" type="datetimeFigureOut">
              <a:rPr lang="pt-BR" smtClean="0"/>
              <a:t>28/07/2023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5AD89A78-9ED7-51D9-A1F8-680FF7DB5A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AE7D21FA-AA26-755A-6165-BF88F742D8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096568-5235-4157-A297-2B84ACD3F94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5897382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C00ED83-301E-9DBD-EB14-9CF284D65C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65C2558F-1728-7ED5-39D8-1FC30FAFA39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B0996C8D-2241-4A81-DF26-0E2076B6D40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53C11748-AD91-6180-A919-B8284BC749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2EEB62-543C-4A08-A6ED-ECDC3D46DA40}" type="datetimeFigureOut">
              <a:rPr lang="pt-BR" smtClean="0"/>
              <a:t>28/07/2023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C323A176-BD13-46E3-BFB6-792F46F3D6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E407D372-D0DA-FD8E-3CAD-5226BFA0AE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096568-5235-4157-A297-2B84ACD3F94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662218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759CAB6-B2FA-EB22-1CD6-BCA9754AF4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A7A2C9B9-E091-3B01-6399-8CC40D4D241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4AEE0066-27F8-D493-94EA-EB18A0C23B4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>
            <a:extLst>
              <a:ext uri="{FF2B5EF4-FFF2-40B4-BE49-F238E27FC236}">
                <a16:creationId xmlns:a16="http://schemas.microsoft.com/office/drawing/2014/main" id="{EAF315C7-3C92-BFE3-E8E3-BCF81B23570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6" name="Espaço Reservado para Conteúdo 5">
            <a:extLst>
              <a:ext uri="{FF2B5EF4-FFF2-40B4-BE49-F238E27FC236}">
                <a16:creationId xmlns:a16="http://schemas.microsoft.com/office/drawing/2014/main" id="{2E77F0DA-8AD5-746D-3245-F909B163015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Espaço Reservado para Data 6">
            <a:extLst>
              <a:ext uri="{FF2B5EF4-FFF2-40B4-BE49-F238E27FC236}">
                <a16:creationId xmlns:a16="http://schemas.microsoft.com/office/drawing/2014/main" id="{5A5609EC-455F-C27F-DB5A-824D2FD095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2EEB62-543C-4A08-A6ED-ECDC3D46DA40}" type="datetimeFigureOut">
              <a:rPr lang="pt-BR" smtClean="0"/>
              <a:t>28/07/2023</a:t>
            </a:fld>
            <a:endParaRPr lang="pt-BR"/>
          </a:p>
        </p:txBody>
      </p:sp>
      <p:sp>
        <p:nvSpPr>
          <p:cNvPr id="8" name="Espaço Reservado para Rodapé 7">
            <a:extLst>
              <a:ext uri="{FF2B5EF4-FFF2-40B4-BE49-F238E27FC236}">
                <a16:creationId xmlns:a16="http://schemas.microsoft.com/office/drawing/2014/main" id="{60ABE354-10B1-4200-70F5-AAEA9ED0D6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>
            <a:extLst>
              <a:ext uri="{FF2B5EF4-FFF2-40B4-BE49-F238E27FC236}">
                <a16:creationId xmlns:a16="http://schemas.microsoft.com/office/drawing/2014/main" id="{7651B886-C88B-50A1-8E21-369C4BA5E4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096568-5235-4157-A297-2B84ACD3F94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751597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3AF5FB1-94C8-B9D8-93A0-68356B5C03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Data 2">
            <a:extLst>
              <a:ext uri="{FF2B5EF4-FFF2-40B4-BE49-F238E27FC236}">
                <a16:creationId xmlns:a16="http://schemas.microsoft.com/office/drawing/2014/main" id="{9D2E67B0-FE10-BEBE-4510-9A57270E1E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2EEB62-543C-4A08-A6ED-ECDC3D46DA40}" type="datetimeFigureOut">
              <a:rPr lang="pt-BR" smtClean="0"/>
              <a:t>28/07/2023</a:t>
            </a:fld>
            <a:endParaRPr lang="pt-BR"/>
          </a:p>
        </p:txBody>
      </p:sp>
      <p:sp>
        <p:nvSpPr>
          <p:cNvPr id="4" name="Espaço Reservado para Rodapé 3">
            <a:extLst>
              <a:ext uri="{FF2B5EF4-FFF2-40B4-BE49-F238E27FC236}">
                <a16:creationId xmlns:a16="http://schemas.microsoft.com/office/drawing/2014/main" id="{688EA098-1680-E9C3-055E-50551EBC7D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>
            <a:extLst>
              <a:ext uri="{FF2B5EF4-FFF2-40B4-BE49-F238E27FC236}">
                <a16:creationId xmlns:a16="http://schemas.microsoft.com/office/drawing/2014/main" id="{A3E0039E-E7D9-98F4-3CEC-F146B02EC9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096568-5235-4157-A297-2B84ACD3F94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6345914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>
            <a:extLst>
              <a:ext uri="{FF2B5EF4-FFF2-40B4-BE49-F238E27FC236}">
                <a16:creationId xmlns:a16="http://schemas.microsoft.com/office/drawing/2014/main" id="{7CC21342-96AA-5E5B-DF66-426EEA0F5A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2EEB62-543C-4A08-A6ED-ECDC3D46DA40}" type="datetimeFigureOut">
              <a:rPr lang="pt-BR" smtClean="0"/>
              <a:t>28/07/2023</a:t>
            </a:fld>
            <a:endParaRPr lang="pt-BR"/>
          </a:p>
        </p:txBody>
      </p:sp>
      <p:sp>
        <p:nvSpPr>
          <p:cNvPr id="3" name="Espaço Reservado para Rodapé 2">
            <a:extLst>
              <a:ext uri="{FF2B5EF4-FFF2-40B4-BE49-F238E27FC236}">
                <a16:creationId xmlns:a16="http://schemas.microsoft.com/office/drawing/2014/main" id="{ADDA6808-7CAD-AFFC-CB19-964E05CDBB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527E9168-BC2E-CBEC-6A59-FB7B933D3D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096568-5235-4157-A297-2B84ACD3F94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6794860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4590BAD-8E6C-0832-C907-7110011D1F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9FD76F23-11B9-EE4C-403D-07E17B13F54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CC23B4DC-3518-55BF-A970-511CAC6D82B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86F5CCD7-F0C8-A261-5D9F-F6F80B68B4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2EEB62-543C-4A08-A6ED-ECDC3D46DA40}" type="datetimeFigureOut">
              <a:rPr lang="pt-BR" smtClean="0"/>
              <a:t>28/07/2023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8B601FD8-0C92-1C05-9F73-A5A7FC8008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BC7F35D3-5582-0AF1-1AFF-1E068C6B50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096568-5235-4157-A297-2B84ACD3F94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2896350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FA232CD-69FE-FECF-3A3B-6E09886639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Imagem 2">
            <a:extLst>
              <a:ext uri="{FF2B5EF4-FFF2-40B4-BE49-F238E27FC236}">
                <a16:creationId xmlns:a16="http://schemas.microsoft.com/office/drawing/2014/main" id="{0356847D-F46F-C148-E27B-489A77D8B8C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C43AC205-4D75-354E-56DC-02EC6022340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36FA07DF-AB65-6742-38E6-94663B9198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2EEB62-543C-4A08-A6ED-ECDC3D46DA40}" type="datetimeFigureOut">
              <a:rPr lang="pt-BR" smtClean="0"/>
              <a:t>28/07/2023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44F67908-5F5D-C580-B781-9743C88FF9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CBDE8442-CF94-D5D1-56B2-0C95B71378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096568-5235-4157-A297-2B84ACD3F94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0790644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>
            <a:extLst>
              <a:ext uri="{FF2B5EF4-FFF2-40B4-BE49-F238E27FC236}">
                <a16:creationId xmlns:a16="http://schemas.microsoft.com/office/drawing/2014/main" id="{35BFEFCB-BAC2-35DE-FC8B-392298F3CF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003EA2BF-28FA-7720-A367-58388DFA7C1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2BD12EFE-7B4F-FF99-24E1-6E97496A1DA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2EEB62-543C-4A08-A6ED-ECDC3D46DA40}" type="datetimeFigureOut">
              <a:rPr lang="pt-BR" smtClean="0"/>
              <a:t>28/07/2023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91C56E88-6DA5-0B96-3EB8-CF7DD9946A6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0BE81115-0211-6F12-C318-A7461831A73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096568-5235-4157-A297-2B84ACD3F94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0292224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github.com/bramus/router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47" name="Rectangle 1030">
            <a:extLst>
              <a:ext uri="{FF2B5EF4-FFF2-40B4-BE49-F238E27FC236}">
                <a16:creationId xmlns:a16="http://schemas.microsoft.com/office/drawing/2014/main" id="{362D44EE-C852-4460-B8B5-C4F2BC20510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DD915ED2-20C1-0B25-867C-9C7D812F35D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194716" y="739978"/>
            <a:ext cx="5334930" cy="3004145"/>
          </a:xfrm>
        </p:spPr>
        <p:txBody>
          <a:bodyPr>
            <a:normAutofit/>
          </a:bodyPr>
          <a:lstStyle/>
          <a:p>
            <a:r>
              <a:rPr lang="pt-BR"/>
              <a:t>Classes de Roteamento</a:t>
            </a:r>
            <a:endParaRPr lang="pt-BR" dirty="0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9FA2C495-AD2D-E79E-34B8-00339228E4F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194715" y="3836197"/>
            <a:ext cx="5334931" cy="2189214"/>
          </a:xfrm>
        </p:spPr>
        <p:txBody>
          <a:bodyPr>
            <a:normAutofit/>
          </a:bodyPr>
          <a:lstStyle/>
          <a:p>
            <a:r>
              <a:rPr lang="pt-BR"/>
              <a:t>Prof. Me. Hélio Esperidião</a:t>
            </a:r>
            <a:endParaRPr lang="pt-BR" dirty="0"/>
          </a:p>
        </p:txBody>
      </p:sp>
      <p:sp>
        <p:nvSpPr>
          <p:cNvPr id="1048" name="Freeform: Shape 1032">
            <a:extLst>
              <a:ext uri="{FF2B5EF4-FFF2-40B4-BE49-F238E27FC236}">
                <a16:creationId xmlns:a16="http://schemas.microsoft.com/office/drawing/2014/main" id="{658970D8-8D1D-4B5C-894B-E871CC86543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530529" y="1"/>
            <a:ext cx="1155142" cy="591009"/>
          </a:xfrm>
          <a:custGeom>
            <a:avLst/>
            <a:gdLst>
              <a:gd name="connsiteX0" fmla="*/ 1355 w 1155142"/>
              <a:gd name="connsiteY0" fmla="*/ 0 h 591009"/>
              <a:gd name="connsiteX1" fmla="*/ 1153787 w 1155142"/>
              <a:gd name="connsiteY1" fmla="*/ 0 h 591009"/>
              <a:gd name="connsiteX2" fmla="*/ 1155142 w 1155142"/>
              <a:gd name="connsiteY2" fmla="*/ 13438 h 591009"/>
              <a:gd name="connsiteX3" fmla="*/ 577571 w 1155142"/>
              <a:gd name="connsiteY3" fmla="*/ 591009 h 591009"/>
              <a:gd name="connsiteX4" fmla="*/ 0 w 1155142"/>
              <a:gd name="connsiteY4" fmla="*/ 13438 h 5910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55142" h="591009">
                <a:moveTo>
                  <a:pt x="1355" y="0"/>
                </a:moveTo>
                <a:lnTo>
                  <a:pt x="1153787" y="0"/>
                </a:lnTo>
                <a:lnTo>
                  <a:pt x="1155142" y="13438"/>
                </a:lnTo>
                <a:cubicBezTo>
                  <a:pt x="1155142" y="332422"/>
                  <a:pt x="896555" y="591009"/>
                  <a:pt x="577571" y="591009"/>
                </a:cubicBezTo>
                <a:cubicBezTo>
                  <a:pt x="258587" y="591009"/>
                  <a:pt x="0" y="332422"/>
                  <a:pt x="0" y="13438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049" name="Freeform: Shape 1034">
            <a:extLst>
              <a:ext uri="{FF2B5EF4-FFF2-40B4-BE49-F238E27FC236}">
                <a16:creationId xmlns:a16="http://schemas.microsoft.com/office/drawing/2014/main" id="{F227E5B6-9132-43CA-B503-37A18562ADF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4349052" y="0"/>
            <a:ext cx="1737401" cy="959536"/>
          </a:xfrm>
          <a:custGeom>
            <a:avLst/>
            <a:gdLst>
              <a:gd name="connsiteX0" fmla="*/ 0 w 1737401"/>
              <a:gd name="connsiteY0" fmla="*/ 0 h 959536"/>
              <a:gd name="connsiteX1" fmla="*/ 123825 w 1737401"/>
              <a:gd name="connsiteY1" fmla="*/ 0 h 959536"/>
              <a:gd name="connsiteX2" fmla="*/ 123825 w 1737401"/>
              <a:gd name="connsiteY2" fmla="*/ 790277 h 959536"/>
              <a:gd name="connsiteX3" fmla="*/ 1490095 w 1737401"/>
              <a:gd name="connsiteY3" fmla="*/ 0 h 959536"/>
              <a:gd name="connsiteX4" fmla="*/ 1737401 w 1737401"/>
              <a:gd name="connsiteY4" fmla="*/ 0 h 959536"/>
              <a:gd name="connsiteX5" fmla="*/ 92869 w 1737401"/>
              <a:gd name="connsiteY5" fmla="*/ 951249 h 959536"/>
              <a:gd name="connsiteX6" fmla="*/ 61913 w 1737401"/>
              <a:gd name="connsiteY6" fmla="*/ 959536 h 959536"/>
              <a:gd name="connsiteX7" fmla="*/ 0 w 1737401"/>
              <a:gd name="connsiteY7" fmla="*/ 897624 h 959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37401" h="959536">
                <a:moveTo>
                  <a:pt x="0" y="0"/>
                </a:moveTo>
                <a:lnTo>
                  <a:pt x="123825" y="0"/>
                </a:lnTo>
                <a:lnTo>
                  <a:pt x="123825" y="790277"/>
                </a:lnTo>
                <a:lnTo>
                  <a:pt x="1490095" y="0"/>
                </a:lnTo>
                <a:lnTo>
                  <a:pt x="1737401" y="0"/>
                </a:lnTo>
                <a:lnTo>
                  <a:pt x="92869" y="951249"/>
                </a:lnTo>
                <a:cubicBezTo>
                  <a:pt x="83458" y="956688"/>
                  <a:pt x="72780" y="959546"/>
                  <a:pt x="61913" y="959536"/>
                </a:cubicBezTo>
                <a:cubicBezTo>
                  <a:pt x="27719" y="959536"/>
                  <a:pt x="0" y="931818"/>
                  <a:pt x="0" y="897624"/>
                </a:cubicBezTo>
                <a:close/>
              </a:path>
            </a:pathLst>
          </a:custGeom>
          <a:solidFill>
            <a:schemeClr val="accent6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50" name="Freeform: Shape 1036">
            <a:extLst>
              <a:ext uri="{FF2B5EF4-FFF2-40B4-BE49-F238E27FC236}">
                <a16:creationId xmlns:a16="http://schemas.microsoft.com/office/drawing/2014/main" id="{03C2051E-A88D-48E5-BACF-AAED1789272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0" y="2916245"/>
            <a:ext cx="159741" cy="552996"/>
          </a:xfrm>
          <a:custGeom>
            <a:avLst/>
            <a:gdLst>
              <a:gd name="connsiteX0" fmla="*/ 159741 w 159741"/>
              <a:gd name="connsiteY0" fmla="*/ 0 h 552996"/>
              <a:gd name="connsiteX1" fmla="*/ 159741 w 159741"/>
              <a:gd name="connsiteY1" fmla="*/ 552996 h 552996"/>
              <a:gd name="connsiteX2" fmla="*/ 141849 w 159741"/>
              <a:gd name="connsiteY2" fmla="*/ 543285 h 552996"/>
              <a:gd name="connsiteX3" fmla="*/ 0 w 159741"/>
              <a:gd name="connsiteY3" fmla="*/ 276498 h 552996"/>
              <a:gd name="connsiteX4" fmla="*/ 141849 w 159741"/>
              <a:gd name="connsiteY4" fmla="*/ 9711 h 5529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9741" h="552996">
                <a:moveTo>
                  <a:pt x="159741" y="0"/>
                </a:moveTo>
                <a:lnTo>
                  <a:pt x="159741" y="552996"/>
                </a:lnTo>
                <a:lnTo>
                  <a:pt x="141849" y="543285"/>
                </a:lnTo>
                <a:cubicBezTo>
                  <a:pt x="56268" y="485467"/>
                  <a:pt x="0" y="387554"/>
                  <a:pt x="0" y="276498"/>
                </a:cubicBezTo>
                <a:cubicBezTo>
                  <a:pt x="0" y="165443"/>
                  <a:pt x="56268" y="67529"/>
                  <a:pt x="141849" y="9711"/>
                </a:cubicBezTo>
                <a:close/>
              </a:path>
            </a:pathLst>
          </a:custGeom>
          <a:solidFill>
            <a:schemeClr val="accent2"/>
          </a:solidFill>
          <a:ln w="1270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051" name="Freeform: Shape 1038">
            <a:extLst>
              <a:ext uri="{FF2B5EF4-FFF2-40B4-BE49-F238E27FC236}">
                <a16:creationId xmlns:a16="http://schemas.microsoft.com/office/drawing/2014/main" id="{7821A508-2985-4905-874A-527429BAABF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0" y="5835649"/>
            <a:ext cx="1548180" cy="1022351"/>
          </a:xfrm>
          <a:custGeom>
            <a:avLst/>
            <a:gdLst>
              <a:gd name="connsiteX0" fmla="*/ 61913 w 1548180"/>
              <a:gd name="connsiteY0" fmla="*/ 0 h 1022351"/>
              <a:gd name="connsiteX1" fmla="*/ 1548180 w 1548180"/>
              <a:gd name="connsiteY1" fmla="*/ 0 h 1022351"/>
              <a:gd name="connsiteX2" fmla="*/ 1548180 w 1548180"/>
              <a:gd name="connsiteY2" fmla="*/ 123825 h 1022351"/>
              <a:gd name="connsiteX3" fmla="*/ 123825 w 1548180"/>
              <a:gd name="connsiteY3" fmla="*/ 123825 h 1022351"/>
              <a:gd name="connsiteX4" fmla="*/ 123825 w 1548180"/>
              <a:gd name="connsiteY4" fmla="*/ 1022351 h 1022351"/>
              <a:gd name="connsiteX5" fmla="*/ 0 w 1548180"/>
              <a:gd name="connsiteY5" fmla="*/ 1022351 h 1022351"/>
              <a:gd name="connsiteX6" fmla="*/ 0 w 1548180"/>
              <a:gd name="connsiteY6" fmla="*/ 61913 h 1022351"/>
              <a:gd name="connsiteX7" fmla="*/ 61913 w 1548180"/>
              <a:gd name="connsiteY7" fmla="*/ 0 h 10223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548180" h="1022351">
                <a:moveTo>
                  <a:pt x="61913" y="0"/>
                </a:moveTo>
                <a:lnTo>
                  <a:pt x="1548180" y="0"/>
                </a:lnTo>
                <a:lnTo>
                  <a:pt x="1548180" y="123825"/>
                </a:lnTo>
                <a:lnTo>
                  <a:pt x="123825" y="123825"/>
                </a:lnTo>
                <a:lnTo>
                  <a:pt x="123825" y="1022351"/>
                </a:lnTo>
                <a:lnTo>
                  <a:pt x="0" y="1022351"/>
                </a:lnTo>
                <a:lnTo>
                  <a:pt x="0" y="61913"/>
                </a:lnTo>
                <a:cubicBezTo>
                  <a:pt x="0" y="27719"/>
                  <a:pt x="27719" y="0"/>
                  <a:pt x="61913" y="0"/>
                </a:cubicBezTo>
                <a:close/>
              </a:path>
            </a:pathLst>
          </a:custGeom>
          <a:solidFill>
            <a:schemeClr val="accent6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52" name="Freeform: Shape 1040">
            <a:extLst>
              <a:ext uri="{FF2B5EF4-FFF2-40B4-BE49-F238E27FC236}">
                <a16:creationId xmlns:a16="http://schemas.microsoft.com/office/drawing/2014/main" id="{D2929CB1-0E3C-4B2D-ADC5-0154FB33BA4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3697761" y="5717906"/>
            <a:ext cx="1771609" cy="1140095"/>
          </a:xfrm>
          <a:custGeom>
            <a:avLst/>
            <a:gdLst>
              <a:gd name="connsiteX0" fmla="*/ 1561721 w 1771609"/>
              <a:gd name="connsiteY0" fmla="*/ 763041 h 1140095"/>
              <a:gd name="connsiteX1" fmla="*/ 1623024 w 1771609"/>
              <a:gd name="connsiteY1" fmla="*/ 792810 h 1140095"/>
              <a:gd name="connsiteX2" fmla="*/ 1711735 w 1771609"/>
              <a:gd name="connsiteY2" fmla="*/ 970132 h 1140095"/>
              <a:gd name="connsiteX3" fmla="*/ 1771609 w 1771609"/>
              <a:gd name="connsiteY3" fmla="*/ 1140095 h 1140095"/>
              <a:gd name="connsiteX4" fmla="*/ 1637225 w 1771609"/>
              <a:gd name="connsiteY4" fmla="*/ 1140095 h 1140095"/>
              <a:gd name="connsiteX5" fmla="*/ 1594820 w 1771609"/>
              <a:gd name="connsiteY5" fmla="*/ 1019711 h 1140095"/>
              <a:gd name="connsiteX6" fmla="*/ 1513200 w 1771609"/>
              <a:gd name="connsiteY6" fmla="*/ 856627 h 1140095"/>
              <a:gd name="connsiteX7" fmla="*/ 1538499 w 1771609"/>
              <a:gd name="connsiteY7" fmla="*/ 770415 h 1140095"/>
              <a:gd name="connsiteX8" fmla="*/ 1561721 w 1771609"/>
              <a:gd name="connsiteY8" fmla="*/ 763041 h 1140095"/>
              <a:gd name="connsiteX9" fmla="*/ 933455 w 1771609"/>
              <a:gd name="connsiteY9" fmla="*/ 161309 h 1140095"/>
              <a:gd name="connsiteX10" fmla="*/ 957797 w 1771609"/>
              <a:gd name="connsiteY10" fmla="*/ 167970 h 1140095"/>
              <a:gd name="connsiteX11" fmla="*/ 1286982 w 1771609"/>
              <a:gd name="connsiteY11" fmla="*/ 387616 h 1140095"/>
              <a:gd name="connsiteX12" fmla="*/ 1293725 w 1771609"/>
              <a:gd name="connsiteY12" fmla="*/ 477075 h 1140095"/>
              <a:gd name="connsiteX13" fmla="*/ 1245453 w 1771609"/>
              <a:gd name="connsiteY13" fmla="*/ 499154 h 1140095"/>
              <a:gd name="connsiteX14" fmla="*/ 1245167 w 1771609"/>
              <a:gd name="connsiteY14" fmla="*/ 499154 h 1140095"/>
              <a:gd name="connsiteX15" fmla="*/ 1203638 w 1771609"/>
              <a:gd name="connsiteY15" fmla="*/ 484104 h 1140095"/>
              <a:gd name="connsiteX16" fmla="*/ 900647 w 1771609"/>
              <a:gd name="connsiteY16" fmla="*/ 281508 h 1140095"/>
              <a:gd name="connsiteX17" fmla="*/ 872454 w 1771609"/>
              <a:gd name="connsiteY17" fmla="*/ 196164 h 1140095"/>
              <a:gd name="connsiteX18" fmla="*/ 933455 w 1771609"/>
              <a:gd name="connsiteY18" fmla="*/ 161309 h 1140095"/>
              <a:gd name="connsiteX19" fmla="*/ 256260 w 1771609"/>
              <a:gd name="connsiteY19" fmla="*/ 29 h 1140095"/>
              <a:gd name="connsiteX20" fmla="*/ 454020 w 1771609"/>
              <a:gd name="connsiteY20" fmla="*/ 13474 h 1140095"/>
              <a:gd name="connsiteX21" fmla="*/ 509236 w 1771609"/>
              <a:gd name="connsiteY21" fmla="*/ 84182 h 1140095"/>
              <a:gd name="connsiteX22" fmla="*/ 445829 w 1771609"/>
              <a:gd name="connsiteY22" fmla="*/ 139871 h 1140095"/>
              <a:gd name="connsiteX23" fmla="*/ 437447 w 1771609"/>
              <a:gd name="connsiteY23" fmla="*/ 139395 h 1140095"/>
              <a:gd name="connsiteX24" fmla="*/ 73211 w 1771609"/>
              <a:gd name="connsiteY24" fmla="*/ 137204 h 1140095"/>
              <a:gd name="connsiteX25" fmla="*/ 749 w 1771609"/>
              <a:gd name="connsiteY25" fmla="*/ 84082 h 1140095"/>
              <a:gd name="connsiteX26" fmla="*/ 53871 w 1771609"/>
              <a:gd name="connsiteY26" fmla="*/ 11621 h 1140095"/>
              <a:gd name="connsiteX27" fmla="*/ 58352 w 1771609"/>
              <a:gd name="connsiteY27" fmla="*/ 11093 h 1140095"/>
              <a:gd name="connsiteX28" fmla="*/ 256260 w 1771609"/>
              <a:gd name="connsiteY28" fmla="*/ 29 h 11400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1771609" h="1140095">
                <a:moveTo>
                  <a:pt x="1561721" y="763041"/>
                </a:moveTo>
                <a:cubicBezTo>
                  <a:pt x="1585506" y="760324"/>
                  <a:pt x="1609722" y="771249"/>
                  <a:pt x="1623024" y="792810"/>
                </a:cubicBezTo>
                <a:cubicBezTo>
                  <a:pt x="1656300" y="850065"/>
                  <a:pt x="1685920" y="909291"/>
                  <a:pt x="1711735" y="970132"/>
                </a:cubicBezTo>
                <a:lnTo>
                  <a:pt x="1771609" y="1140095"/>
                </a:lnTo>
                <a:lnTo>
                  <a:pt x="1637225" y="1140095"/>
                </a:lnTo>
                <a:lnTo>
                  <a:pt x="1594820" y="1019711"/>
                </a:lnTo>
                <a:cubicBezTo>
                  <a:pt x="1571072" y="963753"/>
                  <a:pt x="1543818" y="909282"/>
                  <a:pt x="1513200" y="856627"/>
                </a:cubicBezTo>
                <a:cubicBezTo>
                  <a:pt x="1496379" y="825834"/>
                  <a:pt x="1507704" y="787236"/>
                  <a:pt x="1538499" y="770415"/>
                </a:cubicBezTo>
                <a:cubicBezTo>
                  <a:pt x="1545912" y="766367"/>
                  <a:pt x="1553792" y="763946"/>
                  <a:pt x="1561721" y="763041"/>
                </a:cubicBezTo>
                <a:close/>
                <a:moveTo>
                  <a:pt x="933455" y="161309"/>
                </a:moveTo>
                <a:cubicBezTo>
                  <a:pt x="941693" y="161855"/>
                  <a:pt x="949959" y="164025"/>
                  <a:pt x="957797" y="167970"/>
                </a:cubicBezTo>
                <a:cubicBezTo>
                  <a:pt x="1076184" y="227289"/>
                  <a:pt x="1186759" y="301068"/>
                  <a:pt x="1286982" y="387616"/>
                </a:cubicBezTo>
                <a:cubicBezTo>
                  <a:pt x="1313547" y="410457"/>
                  <a:pt x="1316566" y="450510"/>
                  <a:pt x="1293725" y="477075"/>
                </a:cubicBezTo>
                <a:cubicBezTo>
                  <a:pt x="1281638" y="491137"/>
                  <a:pt x="1263998" y="499204"/>
                  <a:pt x="1245453" y="499154"/>
                </a:cubicBezTo>
                <a:lnTo>
                  <a:pt x="1245167" y="499154"/>
                </a:lnTo>
                <a:cubicBezTo>
                  <a:pt x="1229965" y="499301"/>
                  <a:pt x="1215220" y="493956"/>
                  <a:pt x="1203638" y="484104"/>
                </a:cubicBezTo>
                <a:cubicBezTo>
                  <a:pt x="1111407" y="404300"/>
                  <a:pt x="1009633" y="336248"/>
                  <a:pt x="900647" y="281508"/>
                </a:cubicBezTo>
                <a:cubicBezTo>
                  <a:pt x="869295" y="265726"/>
                  <a:pt x="856672" y="227516"/>
                  <a:pt x="872454" y="196164"/>
                </a:cubicBezTo>
                <a:cubicBezTo>
                  <a:pt x="884290" y="172650"/>
                  <a:pt x="908742" y="159670"/>
                  <a:pt x="933455" y="161309"/>
                </a:cubicBezTo>
                <a:close/>
                <a:moveTo>
                  <a:pt x="256260" y="29"/>
                </a:moveTo>
                <a:cubicBezTo>
                  <a:pt x="322331" y="427"/>
                  <a:pt x="388378" y="4909"/>
                  <a:pt x="454020" y="13474"/>
                </a:cubicBezTo>
                <a:cubicBezTo>
                  <a:pt x="488793" y="17752"/>
                  <a:pt x="513514" y="49409"/>
                  <a:pt x="509236" y="84182"/>
                </a:cubicBezTo>
                <a:cubicBezTo>
                  <a:pt x="505303" y="116151"/>
                  <a:pt x="478038" y="140098"/>
                  <a:pt x="445829" y="139871"/>
                </a:cubicBezTo>
                <a:cubicBezTo>
                  <a:pt x="443027" y="139899"/>
                  <a:pt x="440227" y="139740"/>
                  <a:pt x="437447" y="139395"/>
                </a:cubicBezTo>
                <a:cubicBezTo>
                  <a:pt x="316592" y="123615"/>
                  <a:pt x="194247" y="122878"/>
                  <a:pt x="73211" y="137204"/>
                </a:cubicBezTo>
                <a:cubicBezTo>
                  <a:pt x="38532" y="142545"/>
                  <a:pt x="6090" y="118762"/>
                  <a:pt x="749" y="84082"/>
                </a:cubicBezTo>
                <a:cubicBezTo>
                  <a:pt x="-4591" y="49403"/>
                  <a:pt x="19192" y="16961"/>
                  <a:pt x="53871" y="11621"/>
                </a:cubicBezTo>
                <a:cubicBezTo>
                  <a:pt x="55358" y="11392"/>
                  <a:pt x="56852" y="11216"/>
                  <a:pt x="58352" y="11093"/>
                </a:cubicBezTo>
                <a:cubicBezTo>
                  <a:pt x="124093" y="3319"/>
                  <a:pt x="190189" y="-369"/>
                  <a:pt x="256260" y="29"/>
                </a:cubicBezTo>
                <a:close/>
              </a:path>
            </a:pathLst>
          </a:custGeom>
          <a:solidFill>
            <a:schemeClr val="accent4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1026" name="Picture 2" descr="Descubra se chegou a hora de trilhar novos caminhos na carreira">
            <a:extLst>
              <a:ext uri="{FF2B5EF4-FFF2-40B4-BE49-F238E27FC236}">
                <a16:creationId xmlns:a16="http://schemas.microsoft.com/office/drawing/2014/main" id="{57201883-2D10-5262-8C4C-DDF9DBAF08B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667" r="14582" b="-1"/>
          <a:stretch/>
        </p:blipFill>
        <p:spPr bwMode="auto">
          <a:xfrm>
            <a:off x="631840" y="598720"/>
            <a:ext cx="5178249" cy="5178249"/>
          </a:xfrm>
          <a:custGeom>
            <a:avLst/>
            <a:gdLst/>
            <a:ahLst/>
            <a:cxnLst/>
            <a:rect l="l" t="t" r="r" b="b"/>
            <a:pathLst>
              <a:path w="3741748" h="3741748">
                <a:moveTo>
                  <a:pt x="1870874" y="0"/>
                </a:moveTo>
                <a:cubicBezTo>
                  <a:pt x="2904129" y="0"/>
                  <a:pt x="3741748" y="837619"/>
                  <a:pt x="3741748" y="1870874"/>
                </a:cubicBezTo>
                <a:cubicBezTo>
                  <a:pt x="3741748" y="2904129"/>
                  <a:pt x="2904129" y="3741748"/>
                  <a:pt x="1870874" y="3741748"/>
                </a:cubicBezTo>
                <a:cubicBezTo>
                  <a:pt x="837619" y="3741748"/>
                  <a:pt x="0" y="2904129"/>
                  <a:pt x="0" y="1870874"/>
                </a:cubicBezTo>
                <a:cubicBezTo>
                  <a:pt x="0" y="837619"/>
                  <a:pt x="837619" y="0"/>
                  <a:pt x="1870874" y="0"/>
                </a:cubicBez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53" name="Freeform: Shape 1042">
            <a:extLst>
              <a:ext uri="{FF2B5EF4-FFF2-40B4-BE49-F238E27FC236}">
                <a16:creationId xmlns:a16="http://schemas.microsoft.com/office/drawing/2014/main" id="{5F2F0C84-BE8C-4DC2-A6D3-30349A801D5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4520513" y="6258756"/>
            <a:ext cx="1565940" cy="599245"/>
          </a:xfrm>
          <a:custGeom>
            <a:avLst/>
            <a:gdLst>
              <a:gd name="connsiteX0" fmla="*/ 782970 w 1565940"/>
              <a:gd name="connsiteY0" fmla="*/ 0 h 599245"/>
              <a:gd name="connsiteX1" fmla="*/ 1528042 w 1565940"/>
              <a:gd name="connsiteY1" fmla="*/ 480469 h 599245"/>
              <a:gd name="connsiteX2" fmla="*/ 1565940 w 1565940"/>
              <a:gd name="connsiteY2" fmla="*/ 599245 h 599245"/>
              <a:gd name="connsiteX3" fmla="*/ 0 w 1565940"/>
              <a:gd name="connsiteY3" fmla="*/ 599245 h 599245"/>
              <a:gd name="connsiteX4" fmla="*/ 37898 w 1565940"/>
              <a:gd name="connsiteY4" fmla="*/ 480469 h 599245"/>
              <a:gd name="connsiteX5" fmla="*/ 782970 w 1565940"/>
              <a:gd name="connsiteY5" fmla="*/ 0 h 5992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565940" h="599245">
                <a:moveTo>
                  <a:pt x="782970" y="0"/>
                </a:moveTo>
                <a:cubicBezTo>
                  <a:pt x="1117910" y="0"/>
                  <a:pt x="1405287" y="198118"/>
                  <a:pt x="1528042" y="480469"/>
                </a:cubicBezTo>
                <a:lnTo>
                  <a:pt x="1565940" y="599245"/>
                </a:lnTo>
                <a:lnTo>
                  <a:pt x="0" y="599245"/>
                </a:lnTo>
                <a:lnTo>
                  <a:pt x="37898" y="480469"/>
                </a:lnTo>
                <a:cubicBezTo>
                  <a:pt x="160653" y="198118"/>
                  <a:pt x="448030" y="0"/>
                  <a:pt x="782970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486417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CB75146-1651-7361-7395-677116C97E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Exemplo Completo padrão MVC/</a:t>
            </a:r>
            <a:r>
              <a:rPr lang="pt-BR" dirty="0" err="1"/>
              <a:t>POO</a:t>
            </a:r>
            <a:endParaRPr lang="pt-BR" dirty="0"/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A1540C24-0B44-A92B-C5CF-FA9A80C4BAD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/>
              <a:t>Arquivos:</a:t>
            </a:r>
          </a:p>
          <a:p>
            <a:pPr lvl="1"/>
            <a:r>
              <a:rPr lang="pt-BR" dirty="0"/>
              <a:t>.</a:t>
            </a:r>
            <a:r>
              <a:rPr lang="pt-BR" dirty="0" err="1"/>
              <a:t>htaccess</a:t>
            </a:r>
            <a:endParaRPr lang="pt-BR" dirty="0"/>
          </a:p>
          <a:p>
            <a:pPr lvl="2"/>
            <a:r>
              <a:rPr lang="pt-BR" dirty="0"/>
              <a:t>Reescrita de URLs/</a:t>
            </a:r>
            <a:r>
              <a:rPr lang="pt-BR" dirty="0" err="1"/>
              <a:t>URIs</a:t>
            </a:r>
            <a:endParaRPr lang="pt-BR" dirty="0"/>
          </a:p>
          <a:p>
            <a:pPr lvl="1"/>
            <a:r>
              <a:rPr lang="pt-BR" dirty="0" err="1"/>
              <a:t>index.php</a:t>
            </a:r>
            <a:endParaRPr lang="pt-BR" dirty="0"/>
          </a:p>
          <a:p>
            <a:pPr lvl="2"/>
            <a:r>
              <a:rPr lang="pt-BR" dirty="0"/>
              <a:t>Cria as Regras de roteamento.</a:t>
            </a:r>
          </a:p>
          <a:p>
            <a:pPr lvl="1"/>
            <a:r>
              <a:rPr lang="pt-BR" dirty="0" err="1"/>
              <a:t>Retangulo.php</a:t>
            </a:r>
            <a:endParaRPr lang="pt-BR" dirty="0"/>
          </a:p>
          <a:p>
            <a:pPr lvl="2"/>
            <a:r>
              <a:rPr lang="pt-BR" dirty="0"/>
              <a:t>Classe para lidar com operações de um retângulo.</a:t>
            </a:r>
          </a:p>
          <a:p>
            <a:pPr lvl="1"/>
            <a:r>
              <a:rPr lang="pt-BR" dirty="0" err="1"/>
              <a:t>Router.php</a:t>
            </a:r>
            <a:endParaRPr lang="pt-BR" dirty="0"/>
          </a:p>
          <a:p>
            <a:pPr lvl="2"/>
            <a:r>
              <a:rPr lang="pt-BR" dirty="0"/>
              <a:t>Classe para facilitar o processo de roteamento.</a:t>
            </a:r>
          </a:p>
        </p:txBody>
      </p:sp>
    </p:spTree>
    <p:extLst>
      <p:ext uri="{BB962C8B-B14F-4D97-AF65-F5344CB8AC3E}">
        <p14:creationId xmlns:p14="http://schemas.microsoft.com/office/powerpoint/2010/main" val="101061468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4A3897F-6B16-31A2-10D1-5DFA8E8535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.</a:t>
            </a:r>
            <a:r>
              <a:rPr lang="pt-BR" dirty="0" err="1"/>
              <a:t>htaccess</a:t>
            </a:r>
            <a:r>
              <a:rPr lang="pt-BR" dirty="0"/>
              <a:t> – Ainda é preciso </a:t>
            </a:r>
            <a:r>
              <a:rPr lang="pt-BR" dirty="0">
                <a:sym typeface="Wingdings" panose="05000000000000000000" pitchFamily="2" charset="2"/>
              </a:rPr>
              <a:t></a:t>
            </a:r>
            <a:endParaRPr lang="pt-BR" dirty="0"/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A6CFC5EE-F903-334A-93C1-074C39F3D55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err="1"/>
              <a:t>RewriteEngine</a:t>
            </a:r>
            <a:r>
              <a:rPr lang="pt-BR" dirty="0"/>
              <a:t> </a:t>
            </a:r>
            <a:r>
              <a:rPr lang="pt-BR" dirty="0" err="1"/>
              <a:t>on</a:t>
            </a:r>
            <a:endParaRPr lang="pt-BR" dirty="0"/>
          </a:p>
          <a:p>
            <a:r>
              <a:rPr lang="pt-BR" dirty="0" err="1"/>
              <a:t>RewriteCond</a:t>
            </a:r>
            <a:r>
              <a:rPr lang="pt-BR" dirty="0"/>
              <a:t> %{</a:t>
            </a:r>
            <a:r>
              <a:rPr lang="pt-BR" dirty="0" err="1"/>
              <a:t>REQUEST_FILENAME</a:t>
            </a:r>
            <a:r>
              <a:rPr lang="pt-BR" dirty="0"/>
              <a:t>} !-f</a:t>
            </a:r>
          </a:p>
          <a:p>
            <a:r>
              <a:rPr lang="pt-BR" dirty="0" err="1"/>
              <a:t>RewriteCond</a:t>
            </a:r>
            <a:r>
              <a:rPr lang="pt-BR" dirty="0"/>
              <a:t> %{</a:t>
            </a:r>
            <a:r>
              <a:rPr lang="pt-BR" dirty="0" err="1"/>
              <a:t>REQUEST_FILENAME</a:t>
            </a:r>
            <a:r>
              <a:rPr lang="pt-BR" dirty="0"/>
              <a:t>} !-d</a:t>
            </a:r>
          </a:p>
          <a:p>
            <a:r>
              <a:rPr lang="pt-BR" dirty="0" err="1"/>
              <a:t>RewriteRule</a:t>
            </a:r>
            <a:r>
              <a:rPr lang="pt-BR" dirty="0"/>
              <a:t> ^(.*)$ /</a:t>
            </a:r>
            <a:r>
              <a:rPr lang="pt-BR" dirty="0" err="1"/>
              <a:t>index.php?path</a:t>
            </a:r>
            <a:r>
              <a:rPr lang="pt-BR" dirty="0"/>
              <a:t>=$1 [L]</a:t>
            </a:r>
          </a:p>
        </p:txBody>
      </p:sp>
    </p:spTree>
    <p:extLst>
      <p:ext uri="{BB962C8B-B14F-4D97-AF65-F5344CB8AC3E}">
        <p14:creationId xmlns:p14="http://schemas.microsoft.com/office/powerpoint/2010/main" val="141650019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757E104-AA68-B0E7-205C-03F1CD6388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BR" dirty="0" err="1"/>
              <a:t>Retangulo.php</a:t>
            </a:r>
            <a:r>
              <a:rPr lang="pt-BR" dirty="0"/>
              <a:t>.</a:t>
            </a:r>
            <a:br>
              <a:rPr lang="pt-BR" dirty="0"/>
            </a:br>
            <a:r>
              <a:rPr lang="pt-BR" i="1" dirty="0">
                <a:solidFill>
                  <a:srgbClr val="FF0000"/>
                </a:solidFill>
              </a:rPr>
              <a:t>Considerar que </a:t>
            </a:r>
            <a:r>
              <a:rPr lang="pt-BR" i="1" dirty="0" err="1">
                <a:solidFill>
                  <a:srgbClr val="FF0000"/>
                </a:solidFill>
              </a:rPr>
              <a:t>GETs</a:t>
            </a:r>
            <a:r>
              <a:rPr lang="pt-BR" i="1" dirty="0">
                <a:solidFill>
                  <a:srgbClr val="FF0000"/>
                </a:solidFill>
              </a:rPr>
              <a:t> e Sets foram programados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35250232-E285-D96B-F7A2-C92A7CB923F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667250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pt-BR" dirty="0" err="1"/>
              <a:t>class</a:t>
            </a:r>
            <a:r>
              <a:rPr lang="pt-BR" dirty="0"/>
              <a:t> </a:t>
            </a:r>
            <a:r>
              <a:rPr lang="pt-BR" b="1" dirty="0" err="1"/>
              <a:t>Retangulo</a:t>
            </a:r>
            <a:r>
              <a:rPr lang="pt-BR" dirty="0"/>
              <a:t>{</a:t>
            </a:r>
          </a:p>
          <a:p>
            <a:pPr marL="0" indent="0">
              <a:buNone/>
            </a:pPr>
            <a:r>
              <a:rPr lang="pt-BR" dirty="0"/>
              <a:t>    </a:t>
            </a:r>
            <a:r>
              <a:rPr lang="pt-BR" dirty="0" err="1"/>
              <a:t>private</a:t>
            </a:r>
            <a:r>
              <a:rPr lang="pt-BR" dirty="0"/>
              <a:t> $base;</a:t>
            </a:r>
          </a:p>
          <a:p>
            <a:pPr marL="0" indent="0">
              <a:buNone/>
            </a:pPr>
            <a:r>
              <a:rPr lang="pt-BR" dirty="0"/>
              <a:t>    </a:t>
            </a:r>
            <a:r>
              <a:rPr lang="pt-BR" dirty="0" err="1"/>
              <a:t>private</a:t>
            </a:r>
            <a:r>
              <a:rPr lang="pt-BR" dirty="0"/>
              <a:t> $altura;</a:t>
            </a:r>
          </a:p>
          <a:p>
            <a:pPr marL="0" indent="0">
              <a:buNone/>
            </a:pPr>
            <a:endParaRPr lang="pt-BR" dirty="0"/>
          </a:p>
          <a:p>
            <a:pPr marL="0" indent="0">
              <a:buNone/>
            </a:pPr>
            <a:r>
              <a:rPr lang="pt-BR" dirty="0"/>
              <a:t>    </a:t>
            </a:r>
            <a:r>
              <a:rPr lang="pt-BR" dirty="0" err="1"/>
              <a:t>public</a:t>
            </a:r>
            <a:r>
              <a:rPr lang="pt-BR" dirty="0"/>
              <a:t> </a:t>
            </a:r>
            <a:r>
              <a:rPr lang="pt-BR" dirty="0" err="1"/>
              <a:t>function</a:t>
            </a:r>
            <a:r>
              <a:rPr lang="pt-BR" dirty="0"/>
              <a:t> </a:t>
            </a:r>
            <a:r>
              <a:rPr lang="pt-BR" dirty="0" err="1"/>
              <a:t>calcularArea</a:t>
            </a:r>
            <a:r>
              <a:rPr lang="pt-BR" dirty="0"/>
              <a:t>(){</a:t>
            </a:r>
          </a:p>
          <a:p>
            <a:pPr marL="0" indent="0">
              <a:buNone/>
            </a:pPr>
            <a:r>
              <a:rPr lang="pt-BR" dirty="0"/>
              <a:t>        </a:t>
            </a:r>
            <a:r>
              <a:rPr lang="pt-BR" dirty="0" err="1"/>
              <a:t>return</a:t>
            </a:r>
            <a:r>
              <a:rPr lang="pt-BR" dirty="0"/>
              <a:t> ($</a:t>
            </a:r>
            <a:r>
              <a:rPr lang="pt-BR" dirty="0" err="1"/>
              <a:t>this</a:t>
            </a:r>
            <a:r>
              <a:rPr lang="pt-BR" dirty="0"/>
              <a:t>-&gt;altura * $</a:t>
            </a:r>
            <a:r>
              <a:rPr lang="pt-BR" dirty="0" err="1"/>
              <a:t>this</a:t>
            </a:r>
            <a:r>
              <a:rPr lang="pt-BR" dirty="0"/>
              <a:t>-&gt;base);</a:t>
            </a:r>
          </a:p>
          <a:p>
            <a:pPr marL="0" indent="0">
              <a:buNone/>
            </a:pPr>
            <a:r>
              <a:rPr lang="pt-BR" dirty="0"/>
              <a:t>    }</a:t>
            </a:r>
          </a:p>
          <a:p>
            <a:pPr marL="0" indent="0">
              <a:buNone/>
            </a:pPr>
            <a:r>
              <a:rPr lang="pt-BR" dirty="0"/>
              <a:t>    </a:t>
            </a:r>
            <a:r>
              <a:rPr lang="pt-BR" dirty="0" err="1"/>
              <a:t>public</a:t>
            </a:r>
            <a:r>
              <a:rPr lang="pt-BR" dirty="0"/>
              <a:t> </a:t>
            </a:r>
            <a:r>
              <a:rPr lang="pt-BR" dirty="0" err="1"/>
              <a:t>function</a:t>
            </a:r>
            <a:r>
              <a:rPr lang="pt-BR" dirty="0"/>
              <a:t> </a:t>
            </a:r>
            <a:r>
              <a:rPr lang="pt-BR" dirty="0" err="1"/>
              <a:t>calcularDiagonal</a:t>
            </a:r>
            <a:r>
              <a:rPr lang="pt-BR" dirty="0"/>
              <a:t>(){</a:t>
            </a:r>
          </a:p>
          <a:p>
            <a:pPr marL="0" indent="0">
              <a:buNone/>
            </a:pPr>
            <a:r>
              <a:rPr lang="pt-BR" dirty="0"/>
              <a:t>        </a:t>
            </a:r>
            <a:r>
              <a:rPr lang="pt-BR" dirty="0" err="1"/>
              <a:t>return</a:t>
            </a:r>
            <a:r>
              <a:rPr lang="pt-BR" dirty="0"/>
              <a:t> </a:t>
            </a:r>
            <a:r>
              <a:rPr lang="pt-BR" dirty="0" err="1"/>
              <a:t>sqrt</a:t>
            </a:r>
            <a:r>
              <a:rPr lang="pt-BR" dirty="0"/>
              <a:t>(</a:t>
            </a:r>
            <a:r>
              <a:rPr lang="pt-BR" dirty="0" err="1"/>
              <a:t>pow</a:t>
            </a:r>
            <a:r>
              <a:rPr lang="pt-BR" dirty="0"/>
              <a:t>($</a:t>
            </a:r>
            <a:r>
              <a:rPr lang="pt-BR" dirty="0" err="1"/>
              <a:t>this</a:t>
            </a:r>
            <a:r>
              <a:rPr lang="pt-BR" dirty="0"/>
              <a:t>-&gt;altura, 2) + </a:t>
            </a:r>
            <a:r>
              <a:rPr lang="pt-BR" dirty="0" err="1"/>
              <a:t>pow</a:t>
            </a:r>
            <a:r>
              <a:rPr lang="pt-BR" dirty="0"/>
              <a:t>($</a:t>
            </a:r>
            <a:r>
              <a:rPr lang="pt-BR" dirty="0" err="1"/>
              <a:t>this</a:t>
            </a:r>
            <a:r>
              <a:rPr lang="pt-BR" dirty="0"/>
              <a:t>-&gt;base, 2));</a:t>
            </a:r>
          </a:p>
          <a:p>
            <a:pPr marL="0" indent="0">
              <a:buNone/>
            </a:pPr>
            <a:r>
              <a:rPr lang="pt-BR" dirty="0"/>
              <a:t>    }</a:t>
            </a:r>
          </a:p>
          <a:p>
            <a:pPr marL="0" indent="0">
              <a:buNone/>
            </a:pPr>
            <a:r>
              <a:rPr lang="pt-BR" dirty="0"/>
              <a:t>    </a:t>
            </a:r>
            <a:r>
              <a:rPr lang="pt-BR" dirty="0" err="1"/>
              <a:t>public</a:t>
            </a:r>
            <a:r>
              <a:rPr lang="pt-BR" dirty="0"/>
              <a:t> </a:t>
            </a:r>
            <a:r>
              <a:rPr lang="pt-BR" dirty="0" err="1"/>
              <a:t>function</a:t>
            </a:r>
            <a:r>
              <a:rPr lang="pt-BR" dirty="0"/>
              <a:t> </a:t>
            </a:r>
            <a:r>
              <a:rPr lang="pt-BR" dirty="0" err="1"/>
              <a:t>calcularPerimetro</a:t>
            </a:r>
            <a:r>
              <a:rPr lang="pt-BR" dirty="0"/>
              <a:t>(){</a:t>
            </a:r>
          </a:p>
          <a:p>
            <a:pPr marL="0" indent="0">
              <a:buNone/>
            </a:pPr>
            <a:r>
              <a:rPr lang="pt-BR" dirty="0"/>
              <a:t>        </a:t>
            </a:r>
            <a:r>
              <a:rPr lang="pt-BR" dirty="0" err="1"/>
              <a:t>return</a:t>
            </a:r>
            <a:r>
              <a:rPr lang="pt-BR" dirty="0"/>
              <a:t> ($</a:t>
            </a:r>
            <a:r>
              <a:rPr lang="pt-BR" dirty="0" err="1"/>
              <a:t>this</a:t>
            </a:r>
            <a:r>
              <a:rPr lang="pt-BR" dirty="0"/>
              <a:t>-&gt;altura * 2 + $</a:t>
            </a:r>
            <a:r>
              <a:rPr lang="pt-BR" dirty="0" err="1"/>
              <a:t>this</a:t>
            </a:r>
            <a:r>
              <a:rPr lang="pt-BR" dirty="0"/>
              <a:t>-&gt;base * 2);</a:t>
            </a:r>
          </a:p>
          <a:p>
            <a:pPr marL="0" indent="0">
              <a:buNone/>
            </a:pPr>
            <a:r>
              <a:rPr lang="pt-BR" dirty="0"/>
              <a:t>    }</a:t>
            </a:r>
          </a:p>
          <a:p>
            <a:pPr marL="0" indent="0">
              <a:buNone/>
            </a:pPr>
            <a:r>
              <a:rPr lang="pt-BR" dirty="0"/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val="380857290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CB2ED56-442C-72FA-4AB3-B0C1BFE7D4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43724" y="365125"/>
            <a:ext cx="4410075" cy="1325563"/>
          </a:xfrm>
        </p:spPr>
        <p:txBody>
          <a:bodyPr/>
          <a:lstStyle/>
          <a:p>
            <a:r>
              <a:rPr lang="pt-BR" dirty="0" err="1"/>
              <a:t>index.php</a:t>
            </a:r>
            <a:r>
              <a:rPr lang="pt-BR" dirty="0"/>
              <a:t> -1/4</a:t>
            </a:r>
          </a:p>
        </p:txBody>
      </p:sp>
      <p:sp>
        <p:nvSpPr>
          <p:cNvPr id="4" name="CaixaDeTexto 3">
            <a:extLst>
              <a:ext uri="{FF2B5EF4-FFF2-40B4-BE49-F238E27FC236}">
                <a16:creationId xmlns:a16="http://schemas.microsoft.com/office/drawing/2014/main" id="{C1312B18-762D-B5AD-7869-8F21EE260A3F}"/>
              </a:ext>
            </a:extLst>
          </p:cNvPr>
          <p:cNvSpPr txBox="1"/>
          <p:nvPr/>
        </p:nvSpPr>
        <p:spPr>
          <a:xfrm>
            <a:off x="1171574" y="2542674"/>
            <a:ext cx="6124575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/>
              <a:t>&lt;?</a:t>
            </a:r>
            <a:r>
              <a:rPr lang="pt-BR" dirty="0" err="1"/>
              <a:t>php</a:t>
            </a:r>
            <a:endParaRPr lang="pt-BR" dirty="0"/>
          </a:p>
          <a:p>
            <a:r>
              <a:rPr lang="pt-BR" i="1" dirty="0">
                <a:solidFill>
                  <a:schemeClr val="accent1"/>
                </a:solidFill>
              </a:rPr>
              <a:t>//https://github.com/bramus/router</a:t>
            </a:r>
          </a:p>
          <a:p>
            <a:endParaRPr lang="pt-BR" dirty="0"/>
          </a:p>
          <a:p>
            <a:r>
              <a:rPr lang="pt-BR" i="1" dirty="0">
                <a:solidFill>
                  <a:schemeClr val="accent1"/>
                </a:solidFill>
              </a:rPr>
              <a:t>//Importa os arquivos:</a:t>
            </a:r>
            <a:endParaRPr lang="pt-BR" dirty="0"/>
          </a:p>
          <a:p>
            <a:r>
              <a:rPr lang="pt-BR" dirty="0" err="1"/>
              <a:t>require_once</a:t>
            </a:r>
            <a:r>
              <a:rPr lang="pt-BR" dirty="0"/>
              <a:t> "</a:t>
            </a:r>
            <a:r>
              <a:rPr lang="pt-BR" dirty="0" err="1"/>
              <a:t>Router.php</a:t>
            </a:r>
            <a:r>
              <a:rPr lang="pt-BR" dirty="0"/>
              <a:t>";</a:t>
            </a:r>
          </a:p>
          <a:p>
            <a:r>
              <a:rPr lang="pt-BR" dirty="0" err="1"/>
              <a:t>require_once</a:t>
            </a:r>
            <a:r>
              <a:rPr lang="pt-BR" dirty="0"/>
              <a:t> "</a:t>
            </a:r>
            <a:r>
              <a:rPr lang="pt-BR" dirty="0" err="1"/>
              <a:t>Retangulo.php</a:t>
            </a:r>
            <a:r>
              <a:rPr lang="pt-BR" dirty="0"/>
              <a:t>";</a:t>
            </a:r>
          </a:p>
          <a:p>
            <a:endParaRPr lang="pt-BR" dirty="0"/>
          </a:p>
          <a:p>
            <a:r>
              <a:rPr lang="pt-BR" i="1" dirty="0">
                <a:solidFill>
                  <a:schemeClr val="accent1"/>
                </a:solidFill>
              </a:rPr>
              <a:t>//Cria uma instância da classe </a:t>
            </a:r>
            <a:r>
              <a:rPr lang="pt-BR" i="1" dirty="0" err="1">
                <a:solidFill>
                  <a:schemeClr val="accent1"/>
                </a:solidFill>
              </a:rPr>
              <a:t>Router</a:t>
            </a:r>
            <a:endParaRPr lang="pt-BR" i="1" dirty="0">
              <a:solidFill>
                <a:schemeClr val="accent1"/>
              </a:solidFill>
            </a:endParaRPr>
          </a:p>
          <a:p>
            <a:r>
              <a:rPr lang="pt-BR" dirty="0"/>
              <a:t>$</a:t>
            </a:r>
            <a:r>
              <a:rPr lang="pt-BR" dirty="0" err="1"/>
              <a:t>router</a:t>
            </a:r>
            <a:r>
              <a:rPr lang="pt-BR" dirty="0"/>
              <a:t>  = new </a:t>
            </a:r>
            <a:r>
              <a:rPr lang="pt-BR" dirty="0" err="1"/>
              <a:t>Router</a:t>
            </a:r>
            <a:r>
              <a:rPr lang="pt-BR" dirty="0"/>
              <a:t>();    </a:t>
            </a:r>
          </a:p>
          <a:p>
            <a:endParaRPr lang="pt-BR" dirty="0"/>
          </a:p>
          <a:p>
            <a:endParaRPr lang="pt-BR" dirty="0"/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95594040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CB2ED56-442C-72FA-4AB3-B0C1BFE7D4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43724" y="365125"/>
            <a:ext cx="4410075" cy="1325563"/>
          </a:xfrm>
        </p:spPr>
        <p:txBody>
          <a:bodyPr/>
          <a:lstStyle/>
          <a:p>
            <a:r>
              <a:rPr lang="pt-BR" dirty="0" err="1"/>
              <a:t>index.php</a:t>
            </a:r>
            <a:r>
              <a:rPr lang="pt-BR" dirty="0"/>
              <a:t> -2/4</a:t>
            </a:r>
          </a:p>
        </p:txBody>
      </p:sp>
      <p:sp>
        <p:nvSpPr>
          <p:cNvPr id="6" name="CaixaDeTexto 5">
            <a:extLst>
              <a:ext uri="{FF2B5EF4-FFF2-40B4-BE49-F238E27FC236}">
                <a16:creationId xmlns:a16="http://schemas.microsoft.com/office/drawing/2014/main" id="{DBCC2408-AF9A-50FF-095B-DDF33A988E71}"/>
              </a:ext>
            </a:extLst>
          </p:cNvPr>
          <p:cNvSpPr txBox="1"/>
          <p:nvPr/>
        </p:nvSpPr>
        <p:spPr>
          <a:xfrm>
            <a:off x="1034716" y="2045368"/>
            <a:ext cx="9833811" cy="39703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sz="2800" dirty="0">
                <a:solidFill>
                  <a:srgbClr val="FF0000"/>
                </a:solidFill>
              </a:rPr>
              <a:t>$</a:t>
            </a:r>
            <a:r>
              <a:rPr lang="pt-BR" sz="2800" dirty="0" err="1">
                <a:solidFill>
                  <a:srgbClr val="FF0000"/>
                </a:solidFill>
              </a:rPr>
              <a:t>router</a:t>
            </a:r>
            <a:r>
              <a:rPr lang="pt-BR" sz="2800" dirty="0">
                <a:solidFill>
                  <a:srgbClr val="FF0000"/>
                </a:solidFill>
              </a:rPr>
              <a:t>-&gt;</a:t>
            </a:r>
            <a:r>
              <a:rPr lang="pt-BR" sz="2800" dirty="0" err="1">
                <a:solidFill>
                  <a:srgbClr val="FF0000"/>
                </a:solidFill>
                <a:highlight>
                  <a:srgbClr val="FFFF00"/>
                </a:highlight>
              </a:rPr>
              <a:t>get</a:t>
            </a:r>
            <a:r>
              <a:rPr lang="pt-BR" sz="2800" dirty="0">
                <a:solidFill>
                  <a:srgbClr val="FF0000"/>
                </a:solidFill>
              </a:rPr>
              <a:t>('/</a:t>
            </a:r>
            <a:r>
              <a:rPr lang="pt-BR" sz="2800" dirty="0" err="1">
                <a:solidFill>
                  <a:srgbClr val="FF0000"/>
                </a:solidFill>
              </a:rPr>
              <a:t>retangulo</a:t>
            </a:r>
            <a:r>
              <a:rPr lang="pt-BR" sz="2800" dirty="0">
                <a:solidFill>
                  <a:srgbClr val="FF0000"/>
                </a:solidFill>
              </a:rPr>
              <a:t>/(</a:t>
            </a:r>
            <a:r>
              <a:rPr lang="pt-BR" sz="2800" dirty="0">
                <a:solidFill>
                  <a:srgbClr val="FF0000"/>
                </a:solidFill>
                <a:highlight>
                  <a:srgbClr val="00FF00"/>
                </a:highlight>
              </a:rPr>
              <a:t>\d+</a:t>
            </a:r>
            <a:r>
              <a:rPr lang="pt-BR" sz="2800" dirty="0">
                <a:solidFill>
                  <a:srgbClr val="FF0000"/>
                </a:solidFill>
              </a:rPr>
              <a:t>)/(</a:t>
            </a:r>
            <a:r>
              <a:rPr lang="pt-BR" sz="2800" dirty="0">
                <a:solidFill>
                  <a:srgbClr val="FF0000"/>
                </a:solidFill>
                <a:highlight>
                  <a:srgbClr val="00FF00"/>
                </a:highlight>
              </a:rPr>
              <a:t>\d+</a:t>
            </a:r>
            <a:r>
              <a:rPr lang="pt-BR" sz="2800" dirty="0">
                <a:solidFill>
                  <a:srgbClr val="FF0000"/>
                </a:solidFill>
              </a:rPr>
              <a:t>)/</a:t>
            </a:r>
            <a:r>
              <a:rPr lang="pt-BR" sz="2800" dirty="0" err="1">
                <a:solidFill>
                  <a:srgbClr val="FF0000"/>
                </a:solidFill>
              </a:rPr>
              <a:t>area</a:t>
            </a:r>
            <a:r>
              <a:rPr lang="pt-BR" sz="2800" dirty="0">
                <a:solidFill>
                  <a:srgbClr val="FF0000"/>
                </a:solidFill>
              </a:rPr>
              <a:t>', </a:t>
            </a:r>
            <a:r>
              <a:rPr lang="pt-BR" sz="2800" dirty="0" err="1">
                <a:solidFill>
                  <a:srgbClr val="FF0000"/>
                </a:solidFill>
              </a:rPr>
              <a:t>function</a:t>
            </a:r>
            <a:r>
              <a:rPr lang="pt-BR" sz="2800" dirty="0">
                <a:solidFill>
                  <a:srgbClr val="FF0000"/>
                </a:solidFill>
              </a:rPr>
              <a:t>(</a:t>
            </a:r>
            <a:r>
              <a:rPr lang="pt-BR" sz="2800" dirty="0">
                <a:solidFill>
                  <a:srgbClr val="FF0000"/>
                </a:solidFill>
                <a:highlight>
                  <a:srgbClr val="00FFFF"/>
                </a:highlight>
              </a:rPr>
              <a:t>$</a:t>
            </a:r>
            <a:r>
              <a:rPr lang="pt-BR" sz="2800" dirty="0" err="1">
                <a:solidFill>
                  <a:srgbClr val="FF0000"/>
                </a:solidFill>
                <a:highlight>
                  <a:srgbClr val="00FFFF"/>
                </a:highlight>
              </a:rPr>
              <a:t>v1</a:t>
            </a:r>
            <a:r>
              <a:rPr lang="pt-BR" sz="2800" dirty="0">
                <a:solidFill>
                  <a:srgbClr val="FF0000"/>
                </a:solidFill>
              </a:rPr>
              <a:t>,</a:t>
            </a:r>
            <a:r>
              <a:rPr lang="pt-BR" sz="2800" dirty="0">
                <a:solidFill>
                  <a:srgbClr val="FF0000"/>
                </a:solidFill>
                <a:highlight>
                  <a:srgbClr val="00FFFF"/>
                </a:highlight>
              </a:rPr>
              <a:t>$</a:t>
            </a:r>
            <a:r>
              <a:rPr lang="pt-BR" sz="2800" dirty="0" err="1">
                <a:solidFill>
                  <a:srgbClr val="FF0000"/>
                </a:solidFill>
                <a:highlight>
                  <a:srgbClr val="00FFFF"/>
                </a:highlight>
              </a:rPr>
              <a:t>v2</a:t>
            </a:r>
            <a:r>
              <a:rPr lang="pt-BR" sz="2800" dirty="0">
                <a:solidFill>
                  <a:srgbClr val="FF0000"/>
                </a:solidFill>
              </a:rPr>
              <a:t>) {</a:t>
            </a:r>
          </a:p>
          <a:p>
            <a:r>
              <a:rPr lang="pt-BR" sz="2800" dirty="0"/>
              <a:t>   $</a:t>
            </a:r>
            <a:r>
              <a:rPr lang="pt-BR" sz="2800" dirty="0" err="1"/>
              <a:t>r1</a:t>
            </a:r>
            <a:r>
              <a:rPr lang="pt-BR" sz="2800" dirty="0"/>
              <a:t> = new </a:t>
            </a:r>
            <a:r>
              <a:rPr lang="pt-BR" sz="2800" dirty="0" err="1"/>
              <a:t>Retangulo</a:t>
            </a:r>
            <a:r>
              <a:rPr lang="pt-BR" sz="2800" dirty="0"/>
              <a:t>();</a:t>
            </a:r>
          </a:p>
          <a:p>
            <a:r>
              <a:rPr lang="pt-BR" sz="2800" dirty="0"/>
              <a:t>   $</a:t>
            </a:r>
            <a:r>
              <a:rPr lang="pt-BR" sz="2800" dirty="0" err="1"/>
              <a:t>r1</a:t>
            </a:r>
            <a:r>
              <a:rPr lang="pt-BR" sz="2800" dirty="0"/>
              <a:t>-&gt;</a:t>
            </a:r>
            <a:r>
              <a:rPr lang="pt-BR" sz="2800" dirty="0" err="1"/>
              <a:t>setBase</a:t>
            </a:r>
            <a:r>
              <a:rPr lang="pt-BR" sz="2800" dirty="0"/>
              <a:t>(</a:t>
            </a:r>
            <a:r>
              <a:rPr lang="pt-BR" sz="2800" dirty="0">
                <a:highlight>
                  <a:srgbClr val="00FFFF"/>
                </a:highlight>
              </a:rPr>
              <a:t>$</a:t>
            </a:r>
            <a:r>
              <a:rPr lang="pt-BR" sz="2800" dirty="0" err="1">
                <a:highlight>
                  <a:srgbClr val="00FFFF"/>
                </a:highlight>
              </a:rPr>
              <a:t>v1</a:t>
            </a:r>
            <a:r>
              <a:rPr lang="pt-BR" sz="2800" dirty="0"/>
              <a:t>);</a:t>
            </a:r>
          </a:p>
          <a:p>
            <a:r>
              <a:rPr lang="pt-BR" sz="2800" dirty="0"/>
              <a:t>   $</a:t>
            </a:r>
            <a:r>
              <a:rPr lang="pt-BR" sz="2800" dirty="0" err="1"/>
              <a:t>r1</a:t>
            </a:r>
            <a:r>
              <a:rPr lang="pt-BR" sz="2800" dirty="0"/>
              <a:t>-&gt;</a:t>
            </a:r>
            <a:r>
              <a:rPr lang="pt-BR" sz="2800" dirty="0" err="1"/>
              <a:t>setAltura</a:t>
            </a:r>
            <a:r>
              <a:rPr lang="pt-BR" sz="2800" dirty="0"/>
              <a:t>(</a:t>
            </a:r>
            <a:r>
              <a:rPr lang="pt-BR" sz="2800" dirty="0">
                <a:highlight>
                  <a:srgbClr val="00FFFF"/>
                </a:highlight>
              </a:rPr>
              <a:t>$</a:t>
            </a:r>
            <a:r>
              <a:rPr lang="pt-BR" sz="2800" dirty="0" err="1">
                <a:highlight>
                  <a:srgbClr val="00FFFF"/>
                </a:highlight>
              </a:rPr>
              <a:t>v2</a:t>
            </a:r>
            <a:r>
              <a:rPr lang="pt-BR" sz="2800" dirty="0"/>
              <a:t>);</a:t>
            </a:r>
          </a:p>
          <a:p>
            <a:r>
              <a:rPr lang="pt-BR" sz="2800" dirty="0"/>
              <a:t>   $</a:t>
            </a:r>
            <a:r>
              <a:rPr lang="pt-BR" sz="2800" dirty="0" err="1"/>
              <a:t>area</a:t>
            </a:r>
            <a:r>
              <a:rPr lang="pt-BR" sz="2800" dirty="0"/>
              <a:t>= $</a:t>
            </a:r>
            <a:r>
              <a:rPr lang="pt-BR" sz="2800" dirty="0" err="1"/>
              <a:t>r1</a:t>
            </a:r>
            <a:r>
              <a:rPr lang="pt-BR" sz="2800" dirty="0"/>
              <a:t>-&gt;</a:t>
            </a:r>
            <a:r>
              <a:rPr lang="pt-BR" sz="2800" dirty="0" err="1"/>
              <a:t>calcularArea</a:t>
            </a:r>
            <a:r>
              <a:rPr lang="pt-BR" sz="2800" dirty="0"/>
              <a:t>();</a:t>
            </a:r>
          </a:p>
          <a:p>
            <a:r>
              <a:rPr lang="pt-BR" sz="2800" dirty="0"/>
              <a:t>   $resposta['</a:t>
            </a:r>
            <a:r>
              <a:rPr lang="pt-BR" sz="2800" dirty="0" err="1"/>
              <a:t>area</a:t>
            </a:r>
            <a:r>
              <a:rPr lang="pt-BR" sz="2800" dirty="0"/>
              <a:t>']= $</a:t>
            </a:r>
            <a:r>
              <a:rPr lang="pt-BR" sz="2800" dirty="0" err="1"/>
              <a:t>area</a:t>
            </a:r>
            <a:r>
              <a:rPr lang="pt-BR" sz="2800" dirty="0"/>
              <a:t>;</a:t>
            </a:r>
          </a:p>
          <a:p>
            <a:r>
              <a:rPr lang="pt-BR" sz="2800" dirty="0"/>
              <a:t>   </a:t>
            </a:r>
            <a:r>
              <a:rPr lang="pt-BR" sz="2800" dirty="0" err="1"/>
              <a:t>echo</a:t>
            </a:r>
            <a:r>
              <a:rPr lang="pt-BR" sz="2800" dirty="0"/>
              <a:t> </a:t>
            </a:r>
            <a:r>
              <a:rPr lang="pt-BR" sz="2800" dirty="0" err="1"/>
              <a:t>json_encode</a:t>
            </a:r>
            <a:r>
              <a:rPr lang="pt-BR" sz="2800" dirty="0"/>
              <a:t>($resposta);</a:t>
            </a:r>
          </a:p>
          <a:p>
            <a:r>
              <a:rPr lang="pt-BR" sz="2800" dirty="0">
                <a:solidFill>
                  <a:srgbClr val="FF0000"/>
                </a:solidFill>
              </a:rPr>
              <a:t> });</a:t>
            </a:r>
          </a:p>
          <a:p>
            <a:r>
              <a:rPr lang="pt-BR" sz="28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12210870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CB2ED56-442C-72FA-4AB3-B0C1BFE7D4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43724" y="365125"/>
            <a:ext cx="4410075" cy="1325563"/>
          </a:xfrm>
        </p:spPr>
        <p:txBody>
          <a:bodyPr/>
          <a:lstStyle/>
          <a:p>
            <a:r>
              <a:rPr lang="pt-BR" dirty="0" err="1"/>
              <a:t>index.php</a:t>
            </a:r>
            <a:r>
              <a:rPr lang="pt-BR" dirty="0"/>
              <a:t> -3/4</a:t>
            </a:r>
          </a:p>
        </p:txBody>
      </p:sp>
      <p:sp>
        <p:nvSpPr>
          <p:cNvPr id="6" name="CaixaDeTexto 5">
            <a:extLst>
              <a:ext uri="{FF2B5EF4-FFF2-40B4-BE49-F238E27FC236}">
                <a16:creationId xmlns:a16="http://schemas.microsoft.com/office/drawing/2014/main" id="{DBCC2408-AF9A-50FF-095B-DDF33A988E71}"/>
              </a:ext>
            </a:extLst>
          </p:cNvPr>
          <p:cNvSpPr txBox="1"/>
          <p:nvPr/>
        </p:nvSpPr>
        <p:spPr>
          <a:xfrm>
            <a:off x="795086" y="2054906"/>
            <a:ext cx="10601827" cy="39703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sz="2800" i="1" dirty="0">
                <a:solidFill>
                  <a:srgbClr val="FF0000"/>
                </a:solidFill>
              </a:rPr>
              <a:t>$</a:t>
            </a:r>
            <a:r>
              <a:rPr lang="pt-BR" sz="2800" i="1" dirty="0" err="1">
                <a:solidFill>
                  <a:srgbClr val="FF0000"/>
                </a:solidFill>
              </a:rPr>
              <a:t>router</a:t>
            </a:r>
            <a:r>
              <a:rPr lang="pt-BR" sz="2800" i="1" dirty="0">
                <a:solidFill>
                  <a:srgbClr val="FF0000"/>
                </a:solidFill>
              </a:rPr>
              <a:t>-&gt;</a:t>
            </a:r>
            <a:r>
              <a:rPr lang="pt-BR" sz="2800" i="1" dirty="0" err="1">
                <a:solidFill>
                  <a:srgbClr val="FF0000"/>
                </a:solidFill>
                <a:highlight>
                  <a:srgbClr val="FFFF00"/>
                </a:highlight>
              </a:rPr>
              <a:t>get</a:t>
            </a:r>
            <a:r>
              <a:rPr lang="pt-BR" sz="2800" i="1" dirty="0">
                <a:solidFill>
                  <a:srgbClr val="FF0000"/>
                </a:solidFill>
              </a:rPr>
              <a:t>('/</a:t>
            </a:r>
            <a:r>
              <a:rPr lang="pt-BR" sz="2800" i="1" dirty="0" err="1">
                <a:solidFill>
                  <a:srgbClr val="FF0000"/>
                </a:solidFill>
              </a:rPr>
              <a:t>retangulo</a:t>
            </a:r>
            <a:r>
              <a:rPr lang="pt-BR" sz="2800" i="1" dirty="0">
                <a:solidFill>
                  <a:srgbClr val="FF0000"/>
                </a:solidFill>
              </a:rPr>
              <a:t>/(</a:t>
            </a:r>
            <a:r>
              <a:rPr lang="pt-BR" sz="2800" i="1" dirty="0">
                <a:solidFill>
                  <a:srgbClr val="FF0000"/>
                </a:solidFill>
                <a:highlight>
                  <a:srgbClr val="00FF00"/>
                </a:highlight>
              </a:rPr>
              <a:t>\d+</a:t>
            </a:r>
            <a:r>
              <a:rPr lang="pt-BR" sz="2800" i="1" dirty="0">
                <a:solidFill>
                  <a:srgbClr val="FF0000"/>
                </a:solidFill>
              </a:rPr>
              <a:t>)/(</a:t>
            </a:r>
            <a:r>
              <a:rPr lang="pt-BR" sz="2800" i="1" dirty="0">
                <a:solidFill>
                  <a:srgbClr val="FF0000"/>
                </a:solidFill>
                <a:highlight>
                  <a:srgbClr val="00FF00"/>
                </a:highlight>
              </a:rPr>
              <a:t>\d+</a:t>
            </a:r>
            <a:r>
              <a:rPr lang="pt-BR" sz="2800" i="1" dirty="0">
                <a:solidFill>
                  <a:srgbClr val="FF0000"/>
                </a:solidFill>
              </a:rPr>
              <a:t>)/</a:t>
            </a:r>
            <a:r>
              <a:rPr lang="pt-BR" sz="2800" i="1" dirty="0" err="1">
                <a:solidFill>
                  <a:srgbClr val="FF0000"/>
                </a:solidFill>
              </a:rPr>
              <a:t>perimetro</a:t>
            </a:r>
            <a:r>
              <a:rPr lang="pt-BR" sz="2800" i="1" dirty="0">
                <a:solidFill>
                  <a:srgbClr val="FF0000"/>
                </a:solidFill>
              </a:rPr>
              <a:t>', </a:t>
            </a:r>
            <a:r>
              <a:rPr lang="pt-BR" sz="2800" i="1" dirty="0" err="1">
                <a:solidFill>
                  <a:srgbClr val="FF0000"/>
                </a:solidFill>
              </a:rPr>
              <a:t>function</a:t>
            </a:r>
            <a:r>
              <a:rPr lang="pt-BR" sz="2800" i="1" dirty="0">
                <a:solidFill>
                  <a:srgbClr val="FF0000"/>
                </a:solidFill>
              </a:rPr>
              <a:t>(</a:t>
            </a:r>
            <a:r>
              <a:rPr lang="pt-BR" sz="2800" i="1" dirty="0">
                <a:solidFill>
                  <a:srgbClr val="FF0000"/>
                </a:solidFill>
                <a:highlight>
                  <a:srgbClr val="00FFFF"/>
                </a:highlight>
              </a:rPr>
              <a:t>$</a:t>
            </a:r>
            <a:r>
              <a:rPr lang="pt-BR" sz="2800" i="1" dirty="0" err="1">
                <a:solidFill>
                  <a:srgbClr val="FF0000"/>
                </a:solidFill>
                <a:highlight>
                  <a:srgbClr val="00FFFF"/>
                </a:highlight>
              </a:rPr>
              <a:t>v1</a:t>
            </a:r>
            <a:r>
              <a:rPr lang="pt-BR" sz="2800" i="1" dirty="0">
                <a:solidFill>
                  <a:srgbClr val="FF0000"/>
                </a:solidFill>
              </a:rPr>
              <a:t>,</a:t>
            </a:r>
            <a:r>
              <a:rPr lang="pt-BR" sz="2800" i="1" dirty="0">
                <a:solidFill>
                  <a:srgbClr val="FF0000"/>
                </a:solidFill>
                <a:highlight>
                  <a:srgbClr val="00FFFF"/>
                </a:highlight>
              </a:rPr>
              <a:t>$</a:t>
            </a:r>
            <a:r>
              <a:rPr lang="pt-BR" sz="2800" i="1" dirty="0" err="1">
                <a:solidFill>
                  <a:srgbClr val="FF0000"/>
                </a:solidFill>
                <a:highlight>
                  <a:srgbClr val="00FFFF"/>
                </a:highlight>
              </a:rPr>
              <a:t>v2</a:t>
            </a:r>
            <a:r>
              <a:rPr lang="pt-BR" sz="2800" i="1" dirty="0">
                <a:solidFill>
                  <a:srgbClr val="FF0000"/>
                </a:solidFill>
              </a:rPr>
              <a:t>) {</a:t>
            </a:r>
          </a:p>
          <a:p>
            <a:r>
              <a:rPr lang="pt-BR" sz="2800" dirty="0"/>
              <a:t>    $</a:t>
            </a:r>
            <a:r>
              <a:rPr lang="pt-BR" sz="2800" dirty="0" err="1"/>
              <a:t>r1</a:t>
            </a:r>
            <a:r>
              <a:rPr lang="pt-BR" sz="2800" dirty="0"/>
              <a:t> = new </a:t>
            </a:r>
            <a:r>
              <a:rPr lang="pt-BR" sz="2800" dirty="0" err="1"/>
              <a:t>Retangulo</a:t>
            </a:r>
            <a:r>
              <a:rPr lang="pt-BR" sz="2800" dirty="0"/>
              <a:t>();</a:t>
            </a:r>
          </a:p>
          <a:p>
            <a:r>
              <a:rPr lang="pt-BR" sz="2800" dirty="0"/>
              <a:t>    $</a:t>
            </a:r>
            <a:r>
              <a:rPr lang="pt-BR" sz="2800" dirty="0" err="1"/>
              <a:t>r1</a:t>
            </a:r>
            <a:r>
              <a:rPr lang="pt-BR" sz="2800" dirty="0"/>
              <a:t>-&gt;</a:t>
            </a:r>
            <a:r>
              <a:rPr lang="pt-BR" sz="2800" dirty="0" err="1"/>
              <a:t>setBase</a:t>
            </a:r>
            <a:r>
              <a:rPr lang="pt-BR" sz="2800" dirty="0"/>
              <a:t>(</a:t>
            </a:r>
            <a:r>
              <a:rPr lang="pt-BR" sz="2800" dirty="0">
                <a:highlight>
                  <a:srgbClr val="00FFFF"/>
                </a:highlight>
              </a:rPr>
              <a:t>$</a:t>
            </a:r>
            <a:r>
              <a:rPr lang="pt-BR" sz="2800" dirty="0" err="1">
                <a:highlight>
                  <a:srgbClr val="00FFFF"/>
                </a:highlight>
              </a:rPr>
              <a:t>v1</a:t>
            </a:r>
            <a:r>
              <a:rPr lang="pt-BR" sz="2800" dirty="0"/>
              <a:t>);</a:t>
            </a:r>
          </a:p>
          <a:p>
            <a:r>
              <a:rPr lang="pt-BR" sz="2800" dirty="0"/>
              <a:t>    $</a:t>
            </a:r>
            <a:r>
              <a:rPr lang="pt-BR" sz="2800" dirty="0" err="1"/>
              <a:t>r1</a:t>
            </a:r>
            <a:r>
              <a:rPr lang="pt-BR" sz="2800" dirty="0"/>
              <a:t>-&gt;</a:t>
            </a:r>
            <a:r>
              <a:rPr lang="pt-BR" sz="2800" dirty="0" err="1"/>
              <a:t>setAltura</a:t>
            </a:r>
            <a:r>
              <a:rPr lang="pt-BR" sz="2800" dirty="0"/>
              <a:t>(</a:t>
            </a:r>
            <a:r>
              <a:rPr lang="pt-BR" sz="2800" dirty="0">
                <a:highlight>
                  <a:srgbClr val="00FFFF"/>
                </a:highlight>
              </a:rPr>
              <a:t>$</a:t>
            </a:r>
            <a:r>
              <a:rPr lang="pt-BR" sz="2800" dirty="0" err="1">
                <a:highlight>
                  <a:srgbClr val="00FFFF"/>
                </a:highlight>
              </a:rPr>
              <a:t>v2</a:t>
            </a:r>
            <a:r>
              <a:rPr lang="pt-BR" sz="2800" dirty="0"/>
              <a:t>);</a:t>
            </a:r>
          </a:p>
          <a:p>
            <a:r>
              <a:rPr lang="pt-BR" sz="2800" dirty="0"/>
              <a:t>    $</a:t>
            </a:r>
            <a:r>
              <a:rPr lang="pt-BR" sz="2800" dirty="0" err="1"/>
              <a:t>perimetro</a:t>
            </a:r>
            <a:r>
              <a:rPr lang="pt-BR" sz="2800" dirty="0"/>
              <a:t>= $</a:t>
            </a:r>
            <a:r>
              <a:rPr lang="pt-BR" sz="2800" dirty="0" err="1"/>
              <a:t>r1</a:t>
            </a:r>
            <a:r>
              <a:rPr lang="pt-BR" sz="2800" dirty="0"/>
              <a:t>-&gt;</a:t>
            </a:r>
            <a:r>
              <a:rPr lang="pt-BR" sz="2800" dirty="0" err="1"/>
              <a:t>calcularPerimetro</a:t>
            </a:r>
            <a:r>
              <a:rPr lang="pt-BR" sz="2800" dirty="0"/>
              <a:t>();</a:t>
            </a:r>
          </a:p>
          <a:p>
            <a:r>
              <a:rPr lang="pt-BR" sz="2800" dirty="0"/>
              <a:t>    $resposta['</a:t>
            </a:r>
            <a:r>
              <a:rPr lang="pt-BR" sz="2800" dirty="0" err="1"/>
              <a:t>perimetro</a:t>
            </a:r>
            <a:r>
              <a:rPr lang="pt-BR" sz="2800" dirty="0"/>
              <a:t>']= $</a:t>
            </a:r>
            <a:r>
              <a:rPr lang="pt-BR" sz="2800" dirty="0" err="1"/>
              <a:t>perimetro</a:t>
            </a:r>
            <a:r>
              <a:rPr lang="pt-BR" sz="2800" dirty="0"/>
              <a:t>;</a:t>
            </a:r>
          </a:p>
          <a:p>
            <a:r>
              <a:rPr lang="pt-BR" sz="2800" dirty="0"/>
              <a:t>    </a:t>
            </a:r>
            <a:r>
              <a:rPr lang="pt-BR" sz="2800" dirty="0" err="1"/>
              <a:t>echo</a:t>
            </a:r>
            <a:r>
              <a:rPr lang="pt-BR" sz="2800" dirty="0"/>
              <a:t> </a:t>
            </a:r>
            <a:r>
              <a:rPr lang="pt-BR" sz="2800" dirty="0" err="1"/>
              <a:t>json_encode</a:t>
            </a:r>
            <a:r>
              <a:rPr lang="pt-BR" sz="2800" dirty="0"/>
              <a:t>($resposta);</a:t>
            </a:r>
          </a:p>
          <a:p>
            <a:r>
              <a:rPr lang="pt-BR" sz="2800" dirty="0"/>
              <a:t>  </a:t>
            </a:r>
            <a:r>
              <a:rPr lang="pt-BR" sz="2800" i="1" dirty="0">
                <a:solidFill>
                  <a:srgbClr val="FF0000"/>
                </a:solidFill>
              </a:rPr>
              <a:t>});</a:t>
            </a:r>
          </a:p>
          <a:p>
            <a:r>
              <a:rPr lang="pt-BR" sz="2800" dirty="0"/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128357537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CB2ED56-442C-72FA-4AB3-B0C1BFE7D4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43724" y="365125"/>
            <a:ext cx="4410075" cy="1325563"/>
          </a:xfrm>
        </p:spPr>
        <p:txBody>
          <a:bodyPr/>
          <a:lstStyle/>
          <a:p>
            <a:r>
              <a:rPr lang="pt-BR" dirty="0" err="1"/>
              <a:t>index.php</a:t>
            </a:r>
            <a:r>
              <a:rPr lang="pt-BR" dirty="0"/>
              <a:t> -4/4</a:t>
            </a:r>
          </a:p>
        </p:txBody>
      </p:sp>
      <p:sp>
        <p:nvSpPr>
          <p:cNvPr id="6" name="CaixaDeTexto 5">
            <a:extLst>
              <a:ext uri="{FF2B5EF4-FFF2-40B4-BE49-F238E27FC236}">
                <a16:creationId xmlns:a16="http://schemas.microsoft.com/office/drawing/2014/main" id="{DBCC2408-AF9A-50FF-095B-DDF33A988E71}"/>
              </a:ext>
            </a:extLst>
          </p:cNvPr>
          <p:cNvSpPr txBox="1"/>
          <p:nvPr/>
        </p:nvSpPr>
        <p:spPr>
          <a:xfrm>
            <a:off x="745958" y="1854380"/>
            <a:ext cx="10607841" cy="41549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sz="2400" i="1" dirty="0">
                <a:solidFill>
                  <a:srgbClr val="FF0000"/>
                </a:solidFill>
              </a:rPr>
              <a:t>$</a:t>
            </a:r>
            <a:r>
              <a:rPr lang="pt-BR" sz="2400" i="1" dirty="0" err="1">
                <a:solidFill>
                  <a:srgbClr val="FF0000"/>
                </a:solidFill>
              </a:rPr>
              <a:t>router</a:t>
            </a:r>
            <a:r>
              <a:rPr lang="pt-BR" sz="2400" i="1" dirty="0">
                <a:solidFill>
                  <a:srgbClr val="FF0000"/>
                </a:solidFill>
              </a:rPr>
              <a:t>-&gt;</a:t>
            </a:r>
            <a:r>
              <a:rPr lang="pt-BR" sz="2400" i="1" dirty="0" err="1">
                <a:solidFill>
                  <a:srgbClr val="FF0000"/>
                </a:solidFill>
                <a:highlight>
                  <a:srgbClr val="FFFF00"/>
                </a:highlight>
              </a:rPr>
              <a:t>get</a:t>
            </a:r>
            <a:r>
              <a:rPr lang="pt-BR" sz="2400" i="1" dirty="0">
                <a:solidFill>
                  <a:srgbClr val="FF0000"/>
                </a:solidFill>
              </a:rPr>
              <a:t>('/</a:t>
            </a:r>
            <a:r>
              <a:rPr lang="pt-BR" sz="2400" i="1" dirty="0" err="1">
                <a:solidFill>
                  <a:srgbClr val="FF0000"/>
                </a:solidFill>
              </a:rPr>
              <a:t>retangulo</a:t>
            </a:r>
            <a:r>
              <a:rPr lang="pt-BR" sz="2400" i="1" dirty="0">
                <a:solidFill>
                  <a:srgbClr val="FF0000"/>
                </a:solidFill>
              </a:rPr>
              <a:t>/(</a:t>
            </a:r>
            <a:r>
              <a:rPr lang="pt-BR" sz="2400" i="1" dirty="0">
                <a:solidFill>
                  <a:srgbClr val="FF0000"/>
                </a:solidFill>
                <a:highlight>
                  <a:srgbClr val="00FF00"/>
                </a:highlight>
              </a:rPr>
              <a:t>\d+</a:t>
            </a:r>
            <a:r>
              <a:rPr lang="pt-BR" sz="2400" i="1" dirty="0">
                <a:solidFill>
                  <a:srgbClr val="FF0000"/>
                </a:solidFill>
              </a:rPr>
              <a:t>)/(</a:t>
            </a:r>
            <a:r>
              <a:rPr lang="pt-BR" sz="2400" i="1" dirty="0">
                <a:solidFill>
                  <a:srgbClr val="FF0000"/>
                </a:solidFill>
                <a:highlight>
                  <a:srgbClr val="00FF00"/>
                </a:highlight>
              </a:rPr>
              <a:t>\d+</a:t>
            </a:r>
            <a:r>
              <a:rPr lang="pt-BR" sz="2400" i="1" dirty="0">
                <a:solidFill>
                  <a:srgbClr val="FF0000"/>
                </a:solidFill>
              </a:rPr>
              <a:t>)/diagonal', </a:t>
            </a:r>
            <a:r>
              <a:rPr lang="pt-BR" sz="2400" i="1" dirty="0" err="1">
                <a:solidFill>
                  <a:srgbClr val="FF0000"/>
                </a:solidFill>
              </a:rPr>
              <a:t>function</a:t>
            </a:r>
            <a:r>
              <a:rPr lang="pt-BR" sz="2400" i="1" dirty="0">
                <a:solidFill>
                  <a:srgbClr val="FF0000"/>
                </a:solidFill>
              </a:rPr>
              <a:t>(</a:t>
            </a:r>
            <a:r>
              <a:rPr lang="pt-BR" sz="2400" i="1" dirty="0">
                <a:solidFill>
                  <a:srgbClr val="FF0000"/>
                </a:solidFill>
                <a:highlight>
                  <a:srgbClr val="00FFFF"/>
                </a:highlight>
              </a:rPr>
              <a:t>$</a:t>
            </a:r>
            <a:r>
              <a:rPr lang="pt-BR" sz="2400" i="1" dirty="0" err="1">
                <a:solidFill>
                  <a:srgbClr val="FF0000"/>
                </a:solidFill>
                <a:highlight>
                  <a:srgbClr val="00FFFF"/>
                </a:highlight>
              </a:rPr>
              <a:t>v1</a:t>
            </a:r>
            <a:r>
              <a:rPr lang="pt-BR" sz="2400" i="1" dirty="0">
                <a:solidFill>
                  <a:srgbClr val="FF0000"/>
                </a:solidFill>
              </a:rPr>
              <a:t>,</a:t>
            </a:r>
            <a:r>
              <a:rPr lang="pt-BR" sz="2400" i="1" dirty="0">
                <a:solidFill>
                  <a:srgbClr val="FF0000"/>
                </a:solidFill>
                <a:highlight>
                  <a:srgbClr val="00FFFF"/>
                </a:highlight>
              </a:rPr>
              <a:t>$</a:t>
            </a:r>
            <a:r>
              <a:rPr lang="pt-BR" sz="2400" i="1" dirty="0" err="1">
                <a:solidFill>
                  <a:srgbClr val="FF0000"/>
                </a:solidFill>
                <a:highlight>
                  <a:srgbClr val="00FFFF"/>
                </a:highlight>
              </a:rPr>
              <a:t>v2</a:t>
            </a:r>
            <a:r>
              <a:rPr lang="pt-BR" sz="2400" i="1" dirty="0">
                <a:solidFill>
                  <a:srgbClr val="FF0000"/>
                </a:solidFill>
              </a:rPr>
              <a:t>) {</a:t>
            </a:r>
          </a:p>
          <a:p>
            <a:r>
              <a:rPr lang="pt-BR" sz="2400" dirty="0"/>
              <a:t>    $</a:t>
            </a:r>
            <a:r>
              <a:rPr lang="pt-BR" sz="2400" dirty="0" err="1"/>
              <a:t>r1</a:t>
            </a:r>
            <a:r>
              <a:rPr lang="pt-BR" sz="2400" dirty="0"/>
              <a:t> = new </a:t>
            </a:r>
            <a:r>
              <a:rPr lang="pt-BR" sz="2400" dirty="0" err="1"/>
              <a:t>Retangulo</a:t>
            </a:r>
            <a:r>
              <a:rPr lang="pt-BR" sz="2400" dirty="0"/>
              <a:t>();</a:t>
            </a:r>
          </a:p>
          <a:p>
            <a:r>
              <a:rPr lang="pt-BR" sz="2400" dirty="0"/>
              <a:t>    $</a:t>
            </a:r>
            <a:r>
              <a:rPr lang="pt-BR" sz="2400" dirty="0" err="1"/>
              <a:t>r1</a:t>
            </a:r>
            <a:r>
              <a:rPr lang="pt-BR" sz="2400" dirty="0"/>
              <a:t>-&gt;</a:t>
            </a:r>
            <a:r>
              <a:rPr lang="pt-BR" sz="2400" dirty="0" err="1"/>
              <a:t>setBase</a:t>
            </a:r>
            <a:r>
              <a:rPr lang="pt-BR" sz="2400" dirty="0"/>
              <a:t>(</a:t>
            </a:r>
            <a:r>
              <a:rPr lang="pt-BR" sz="2400" dirty="0">
                <a:highlight>
                  <a:srgbClr val="00FFFF"/>
                </a:highlight>
              </a:rPr>
              <a:t>$</a:t>
            </a:r>
            <a:r>
              <a:rPr lang="pt-BR" sz="2400" dirty="0" err="1">
                <a:highlight>
                  <a:srgbClr val="00FFFF"/>
                </a:highlight>
              </a:rPr>
              <a:t>v1</a:t>
            </a:r>
            <a:r>
              <a:rPr lang="pt-BR" sz="2400" dirty="0"/>
              <a:t>);</a:t>
            </a:r>
          </a:p>
          <a:p>
            <a:r>
              <a:rPr lang="pt-BR" sz="2400" dirty="0"/>
              <a:t>    $</a:t>
            </a:r>
            <a:r>
              <a:rPr lang="pt-BR" sz="2400" dirty="0" err="1"/>
              <a:t>r1</a:t>
            </a:r>
            <a:r>
              <a:rPr lang="pt-BR" sz="2400" dirty="0"/>
              <a:t>-&gt;</a:t>
            </a:r>
            <a:r>
              <a:rPr lang="pt-BR" sz="2400" dirty="0" err="1"/>
              <a:t>setAltura</a:t>
            </a:r>
            <a:r>
              <a:rPr lang="pt-BR" sz="2400" dirty="0"/>
              <a:t>(</a:t>
            </a:r>
            <a:r>
              <a:rPr lang="pt-BR" sz="2400" dirty="0">
                <a:highlight>
                  <a:srgbClr val="00FFFF"/>
                </a:highlight>
              </a:rPr>
              <a:t>$</a:t>
            </a:r>
            <a:r>
              <a:rPr lang="pt-BR" sz="2400" dirty="0" err="1">
                <a:highlight>
                  <a:srgbClr val="00FFFF"/>
                </a:highlight>
              </a:rPr>
              <a:t>v2</a:t>
            </a:r>
            <a:r>
              <a:rPr lang="pt-BR" sz="2400" dirty="0"/>
              <a:t>);</a:t>
            </a:r>
          </a:p>
          <a:p>
            <a:r>
              <a:rPr lang="pt-BR" sz="2400" dirty="0"/>
              <a:t>    $diagonal= $</a:t>
            </a:r>
            <a:r>
              <a:rPr lang="pt-BR" sz="2400" dirty="0" err="1"/>
              <a:t>r1</a:t>
            </a:r>
            <a:r>
              <a:rPr lang="pt-BR" sz="2400" dirty="0"/>
              <a:t>-&gt;</a:t>
            </a:r>
            <a:r>
              <a:rPr lang="pt-BR" sz="2400" dirty="0" err="1"/>
              <a:t>calcularDiagonal</a:t>
            </a:r>
            <a:r>
              <a:rPr lang="pt-BR" sz="2400" dirty="0"/>
              <a:t>();</a:t>
            </a:r>
          </a:p>
          <a:p>
            <a:r>
              <a:rPr lang="pt-BR" sz="2400" dirty="0"/>
              <a:t>    $resposta['diagonal']= $diagonal;</a:t>
            </a:r>
          </a:p>
          <a:p>
            <a:r>
              <a:rPr lang="pt-BR" sz="2400" dirty="0"/>
              <a:t>    </a:t>
            </a:r>
            <a:r>
              <a:rPr lang="pt-BR" sz="2400" dirty="0" err="1"/>
              <a:t>echo</a:t>
            </a:r>
            <a:r>
              <a:rPr lang="pt-BR" sz="2400" dirty="0"/>
              <a:t> </a:t>
            </a:r>
            <a:r>
              <a:rPr lang="pt-BR" sz="2400" dirty="0" err="1"/>
              <a:t>json_encode</a:t>
            </a:r>
            <a:r>
              <a:rPr lang="pt-BR" sz="2400" dirty="0"/>
              <a:t>($resposta);</a:t>
            </a:r>
          </a:p>
          <a:p>
            <a:r>
              <a:rPr lang="pt-BR" sz="2400" dirty="0">
                <a:solidFill>
                  <a:srgbClr val="FF0000"/>
                </a:solidFill>
              </a:rPr>
              <a:t>  });</a:t>
            </a:r>
          </a:p>
          <a:p>
            <a:r>
              <a:rPr lang="pt-BR" sz="2400" dirty="0"/>
              <a:t> </a:t>
            </a:r>
          </a:p>
          <a:p>
            <a:r>
              <a:rPr lang="pt-BR" sz="2400" dirty="0"/>
              <a:t>$</a:t>
            </a:r>
            <a:r>
              <a:rPr lang="pt-BR" sz="2400" dirty="0" err="1"/>
              <a:t>router</a:t>
            </a:r>
            <a:r>
              <a:rPr lang="pt-BR" sz="2400" dirty="0"/>
              <a:t>-&gt;</a:t>
            </a:r>
            <a:r>
              <a:rPr lang="pt-BR" sz="2400" dirty="0" err="1"/>
              <a:t>run</a:t>
            </a:r>
            <a:r>
              <a:rPr lang="pt-BR" sz="2400" dirty="0"/>
              <a:t>();</a:t>
            </a:r>
          </a:p>
          <a:p>
            <a:r>
              <a:rPr lang="pt-BR" sz="2400" dirty="0"/>
              <a:t>?&gt;</a:t>
            </a:r>
          </a:p>
        </p:txBody>
      </p:sp>
    </p:spTree>
    <p:extLst>
      <p:ext uri="{BB962C8B-B14F-4D97-AF65-F5344CB8AC3E}">
        <p14:creationId xmlns:p14="http://schemas.microsoft.com/office/powerpoint/2010/main" val="342408916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55E1AD0-6C46-A6D0-2BAD-9C3626A211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err="1"/>
              <a:t>Router.php</a:t>
            </a:r>
            <a:endParaRPr lang="pt-BR" dirty="0"/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CEEE95E9-D5B4-4593-2A31-CB9E500ECA9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/>
              <a:t>//https://github.com/bramus/router</a:t>
            </a:r>
          </a:p>
          <a:p>
            <a:pPr marL="0" indent="0">
              <a:buNone/>
            </a:pP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7955396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B02449E-D631-5821-E4DA-EFECB440FE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Roteamento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8EDD3CCE-3DD4-6B84-1D66-825C3EF52A6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b="1" dirty="0"/>
              <a:t>URI: </a:t>
            </a:r>
            <a:r>
              <a:rPr lang="pt-BR" dirty="0"/>
              <a:t>/Alunos</a:t>
            </a:r>
          </a:p>
          <a:p>
            <a:pPr lvl="1"/>
            <a:r>
              <a:rPr lang="pt-BR" dirty="0" err="1"/>
              <a:t>Get</a:t>
            </a:r>
            <a:r>
              <a:rPr lang="pt-BR" dirty="0"/>
              <a:t>, post, </a:t>
            </a:r>
            <a:r>
              <a:rPr lang="pt-BR" dirty="0" err="1"/>
              <a:t>put</a:t>
            </a:r>
            <a:r>
              <a:rPr lang="pt-BR" dirty="0"/>
              <a:t>, delete</a:t>
            </a:r>
          </a:p>
          <a:p>
            <a:r>
              <a:rPr lang="pt-BR" dirty="0"/>
              <a:t>O processo de quebrar a URI e um vetor, e fazer verificações por meio de </a:t>
            </a:r>
            <a:r>
              <a:rPr lang="pt-BR" dirty="0" err="1"/>
              <a:t>ifs</a:t>
            </a:r>
            <a:r>
              <a:rPr lang="pt-BR" dirty="0"/>
              <a:t> pode ser trabalhoso e tedioso.</a:t>
            </a:r>
          </a:p>
          <a:p>
            <a:r>
              <a:rPr lang="pt-BR" dirty="0"/>
              <a:t>Existem algumas soluções de classes em </a:t>
            </a:r>
            <a:r>
              <a:rPr lang="pt-BR" dirty="0" err="1"/>
              <a:t>php</a:t>
            </a:r>
            <a:r>
              <a:rPr lang="pt-BR" dirty="0"/>
              <a:t> criadas por terceiros que tornam o processo de construção das rotas mais dinâmico e menos complexo.</a:t>
            </a:r>
          </a:p>
          <a:p>
            <a:pPr lvl="1"/>
            <a:r>
              <a:rPr lang="pt-BR" dirty="0">
                <a:hlinkClick r:id="rId2"/>
              </a:rPr>
              <a:t>https://github.com/bramus/router</a:t>
            </a:r>
            <a:endParaRPr lang="pt-BR" dirty="0"/>
          </a:p>
          <a:p>
            <a:pPr lvl="1"/>
            <a:r>
              <a:rPr lang="pt-BR" dirty="0"/>
              <a:t>Classe simples e leve que pode ser utilizada no processo de roteamento.</a:t>
            </a:r>
          </a:p>
        </p:txBody>
      </p:sp>
    </p:spTree>
    <p:extLst>
      <p:ext uri="{BB962C8B-B14F-4D97-AF65-F5344CB8AC3E}">
        <p14:creationId xmlns:p14="http://schemas.microsoft.com/office/powerpoint/2010/main" val="36167920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4A3897F-6B16-31A2-10D1-5DFA8E8535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.</a:t>
            </a:r>
            <a:r>
              <a:rPr lang="pt-BR" dirty="0" err="1"/>
              <a:t>htaccess</a:t>
            </a:r>
            <a:r>
              <a:rPr lang="pt-BR" dirty="0"/>
              <a:t> – Ainda é preciso </a:t>
            </a:r>
            <a:r>
              <a:rPr lang="pt-BR" dirty="0">
                <a:sym typeface="Wingdings" panose="05000000000000000000" pitchFamily="2" charset="2"/>
              </a:rPr>
              <a:t></a:t>
            </a:r>
            <a:endParaRPr lang="pt-BR" dirty="0"/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A6CFC5EE-F903-334A-93C1-074C39F3D55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err="1"/>
              <a:t>RewriteEngine</a:t>
            </a:r>
            <a:r>
              <a:rPr lang="pt-BR" dirty="0"/>
              <a:t> </a:t>
            </a:r>
            <a:r>
              <a:rPr lang="pt-BR" dirty="0" err="1"/>
              <a:t>on</a:t>
            </a:r>
            <a:endParaRPr lang="pt-BR" dirty="0"/>
          </a:p>
          <a:p>
            <a:r>
              <a:rPr lang="pt-BR" dirty="0" err="1"/>
              <a:t>RewriteCond</a:t>
            </a:r>
            <a:r>
              <a:rPr lang="pt-BR" dirty="0"/>
              <a:t> %{</a:t>
            </a:r>
            <a:r>
              <a:rPr lang="pt-BR" dirty="0" err="1"/>
              <a:t>REQUEST_FILENAME</a:t>
            </a:r>
            <a:r>
              <a:rPr lang="pt-BR" dirty="0"/>
              <a:t>} !-f</a:t>
            </a:r>
          </a:p>
          <a:p>
            <a:r>
              <a:rPr lang="pt-BR" dirty="0" err="1"/>
              <a:t>RewriteCond</a:t>
            </a:r>
            <a:r>
              <a:rPr lang="pt-BR" dirty="0"/>
              <a:t> %{</a:t>
            </a:r>
            <a:r>
              <a:rPr lang="pt-BR" dirty="0" err="1"/>
              <a:t>REQUEST_FILENAME</a:t>
            </a:r>
            <a:r>
              <a:rPr lang="pt-BR" dirty="0"/>
              <a:t>} !-d</a:t>
            </a:r>
          </a:p>
          <a:p>
            <a:r>
              <a:rPr lang="pt-BR" dirty="0" err="1"/>
              <a:t>RewriteRule</a:t>
            </a:r>
            <a:r>
              <a:rPr lang="pt-BR" dirty="0"/>
              <a:t> ^(.*)$ /</a:t>
            </a:r>
            <a:r>
              <a:rPr lang="pt-BR" dirty="0" err="1"/>
              <a:t>index.php?path</a:t>
            </a:r>
            <a:r>
              <a:rPr lang="pt-BR" dirty="0"/>
              <a:t>=$1 [L]</a:t>
            </a:r>
          </a:p>
        </p:txBody>
      </p:sp>
    </p:spTree>
    <p:extLst>
      <p:ext uri="{BB962C8B-B14F-4D97-AF65-F5344CB8AC3E}">
        <p14:creationId xmlns:p14="http://schemas.microsoft.com/office/powerpoint/2010/main" val="31394118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6352160-BE5B-2E22-2EDE-2D691DFE88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23746" y="365125"/>
            <a:ext cx="3830053" cy="1325563"/>
          </a:xfrm>
        </p:spPr>
        <p:txBody>
          <a:bodyPr/>
          <a:lstStyle/>
          <a:p>
            <a:r>
              <a:rPr lang="pt-BR" dirty="0" err="1"/>
              <a:t>Index.php</a:t>
            </a:r>
            <a:endParaRPr lang="pt-BR" dirty="0"/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9B97C74B-622B-AF71-6140-7C8BA3F085B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72716"/>
            <a:ext cx="10515600" cy="5904247"/>
          </a:xfrm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pt-BR" dirty="0"/>
              <a:t>&lt;?</a:t>
            </a:r>
            <a:r>
              <a:rPr lang="pt-BR" dirty="0" err="1"/>
              <a:t>php</a:t>
            </a:r>
            <a:endParaRPr lang="pt-BR" dirty="0"/>
          </a:p>
          <a:p>
            <a:pPr marL="0" indent="0">
              <a:buNone/>
            </a:pPr>
            <a:r>
              <a:rPr lang="pt-BR" i="1" dirty="0">
                <a:solidFill>
                  <a:schemeClr val="accent1"/>
                </a:solidFill>
              </a:rPr>
              <a:t>//https://github.com/bramus/router</a:t>
            </a:r>
          </a:p>
          <a:p>
            <a:pPr marL="0" indent="0">
              <a:buNone/>
            </a:pPr>
            <a:r>
              <a:rPr lang="pt-BR" dirty="0" err="1"/>
              <a:t>require_once</a:t>
            </a:r>
            <a:r>
              <a:rPr lang="pt-BR" dirty="0"/>
              <a:t> "</a:t>
            </a:r>
            <a:r>
              <a:rPr lang="pt-BR" dirty="0" err="1"/>
              <a:t>Router.php</a:t>
            </a:r>
            <a:r>
              <a:rPr lang="pt-BR" dirty="0"/>
              <a:t>";</a:t>
            </a:r>
          </a:p>
          <a:p>
            <a:pPr marL="0" indent="0">
              <a:buNone/>
            </a:pPr>
            <a:r>
              <a:rPr lang="pt-BR" dirty="0">
                <a:highlight>
                  <a:srgbClr val="00FF00"/>
                </a:highlight>
              </a:rPr>
              <a:t>//Cria uma instância da classe </a:t>
            </a:r>
            <a:r>
              <a:rPr lang="pt-BR" dirty="0" err="1">
                <a:highlight>
                  <a:srgbClr val="00FF00"/>
                </a:highlight>
              </a:rPr>
              <a:t>Router</a:t>
            </a:r>
            <a:endParaRPr lang="pt-BR" dirty="0">
              <a:highlight>
                <a:srgbClr val="00FF00"/>
              </a:highlight>
            </a:endParaRPr>
          </a:p>
          <a:p>
            <a:pPr marL="0" indent="0">
              <a:buNone/>
            </a:pPr>
            <a:r>
              <a:rPr lang="pt-BR" dirty="0"/>
              <a:t>$</a:t>
            </a:r>
            <a:r>
              <a:rPr lang="pt-BR" dirty="0" err="1"/>
              <a:t>router</a:t>
            </a:r>
            <a:r>
              <a:rPr lang="pt-BR" dirty="0"/>
              <a:t>  = new </a:t>
            </a:r>
            <a:r>
              <a:rPr lang="pt-BR" dirty="0" err="1"/>
              <a:t>Router</a:t>
            </a:r>
            <a:r>
              <a:rPr lang="pt-BR" dirty="0"/>
              <a:t>();    </a:t>
            </a:r>
          </a:p>
          <a:p>
            <a:pPr marL="0" indent="0">
              <a:buNone/>
            </a:pPr>
            <a:r>
              <a:rPr lang="pt-BR" dirty="0">
                <a:highlight>
                  <a:srgbClr val="00FF00"/>
                </a:highlight>
              </a:rPr>
              <a:t>//mapeia a URI /</a:t>
            </a:r>
          </a:p>
          <a:p>
            <a:pPr marL="0" indent="0">
              <a:buNone/>
            </a:pPr>
            <a:r>
              <a:rPr lang="pt-BR" dirty="0"/>
              <a:t>$</a:t>
            </a:r>
            <a:r>
              <a:rPr lang="pt-BR" dirty="0" err="1"/>
              <a:t>router</a:t>
            </a:r>
            <a:r>
              <a:rPr lang="pt-BR" dirty="0"/>
              <a:t>-&gt;</a:t>
            </a:r>
            <a:r>
              <a:rPr lang="pt-BR" dirty="0" err="1"/>
              <a:t>get</a:t>
            </a:r>
            <a:r>
              <a:rPr lang="pt-BR" dirty="0"/>
              <a:t>('/', </a:t>
            </a:r>
            <a:r>
              <a:rPr lang="pt-BR" dirty="0" err="1"/>
              <a:t>function</a:t>
            </a:r>
            <a:r>
              <a:rPr lang="pt-BR" dirty="0"/>
              <a:t>() {</a:t>
            </a:r>
          </a:p>
          <a:p>
            <a:pPr marL="0" indent="0">
              <a:buNone/>
            </a:pPr>
            <a:r>
              <a:rPr lang="pt-BR" dirty="0"/>
              <a:t>    </a:t>
            </a:r>
            <a:r>
              <a:rPr lang="pt-BR" dirty="0" err="1"/>
              <a:t>echo</a:t>
            </a:r>
            <a:r>
              <a:rPr lang="pt-BR" dirty="0"/>
              <a:t> '</a:t>
            </a:r>
            <a:r>
              <a:rPr lang="pt-BR" dirty="0" err="1"/>
              <a:t>Ola</a:t>
            </a:r>
            <a:r>
              <a:rPr lang="pt-BR" dirty="0"/>
              <a:t> mundo';</a:t>
            </a:r>
          </a:p>
          <a:p>
            <a:pPr marL="0" indent="0">
              <a:buNone/>
            </a:pPr>
            <a:r>
              <a:rPr lang="pt-BR" dirty="0"/>
              <a:t>});</a:t>
            </a:r>
          </a:p>
          <a:p>
            <a:pPr marL="0" indent="0">
              <a:buNone/>
            </a:pPr>
            <a:r>
              <a:rPr lang="pt-BR" dirty="0">
                <a:highlight>
                  <a:srgbClr val="00FF00"/>
                </a:highlight>
              </a:rPr>
              <a:t>//mapeia a URI /</a:t>
            </a:r>
            <a:r>
              <a:rPr lang="pt-BR" dirty="0" err="1">
                <a:highlight>
                  <a:srgbClr val="00FF00"/>
                </a:highlight>
              </a:rPr>
              <a:t>rota1</a:t>
            </a:r>
            <a:endParaRPr lang="pt-BR" dirty="0">
              <a:highlight>
                <a:srgbClr val="00FF00"/>
              </a:highlight>
            </a:endParaRPr>
          </a:p>
          <a:p>
            <a:pPr marL="0" indent="0">
              <a:buNone/>
            </a:pPr>
            <a:r>
              <a:rPr lang="pt-BR" dirty="0"/>
              <a:t>$</a:t>
            </a:r>
            <a:r>
              <a:rPr lang="pt-BR" dirty="0" err="1"/>
              <a:t>router</a:t>
            </a:r>
            <a:r>
              <a:rPr lang="pt-BR" dirty="0"/>
              <a:t>-&gt;</a:t>
            </a:r>
            <a:r>
              <a:rPr lang="pt-BR" dirty="0" err="1"/>
              <a:t>get</a:t>
            </a:r>
            <a:r>
              <a:rPr lang="pt-BR" dirty="0"/>
              <a:t>('/</a:t>
            </a:r>
            <a:r>
              <a:rPr lang="pt-BR" dirty="0" err="1"/>
              <a:t>rota1</a:t>
            </a:r>
            <a:r>
              <a:rPr lang="pt-BR" dirty="0"/>
              <a:t>', </a:t>
            </a:r>
            <a:r>
              <a:rPr lang="pt-BR" dirty="0" err="1"/>
              <a:t>function</a:t>
            </a:r>
            <a:r>
              <a:rPr lang="pt-BR" dirty="0"/>
              <a:t>() {</a:t>
            </a:r>
          </a:p>
          <a:p>
            <a:pPr marL="0" indent="0">
              <a:buNone/>
            </a:pPr>
            <a:r>
              <a:rPr lang="pt-BR" dirty="0"/>
              <a:t>    </a:t>
            </a:r>
            <a:r>
              <a:rPr lang="pt-BR" dirty="0" err="1"/>
              <a:t>echo</a:t>
            </a:r>
            <a:r>
              <a:rPr lang="pt-BR" dirty="0"/>
              <a:t> 'Eu sou a rota 1';</a:t>
            </a:r>
          </a:p>
          <a:p>
            <a:pPr marL="0" indent="0">
              <a:buNone/>
            </a:pPr>
            <a:r>
              <a:rPr lang="pt-BR" dirty="0"/>
              <a:t>});</a:t>
            </a:r>
          </a:p>
          <a:p>
            <a:pPr marL="0" indent="0">
              <a:buNone/>
            </a:pPr>
            <a:r>
              <a:rPr lang="pt-BR" dirty="0">
                <a:highlight>
                  <a:srgbClr val="00FF00"/>
                </a:highlight>
              </a:rPr>
              <a:t>//mapeia a URI /</a:t>
            </a:r>
            <a:r>
              <a:rPr lang="pt-BR" dirty="0" err="1">
                <a:highlight>
                  <a:srgbClr val="00FF00"/>
                </a:highlight>
              </a:rPr>
              <a:t>rota1</a:t>
            </a:r>
            <a:r>
              <a:rPr lang="pt-BR" dirty="0">
                <a:highlight>
                  <a:srgbClr val="00FF00"/>
                </a:highlight>
              </a:rPr>
              <a:t>/</a:t>
            </a:r>
            <a:r>
              <a:rPr lang="pt-BR" dirty="0" err="1">
                <a:highlight>
                  <a:srgbClr val="00FF00"/>
                </a:highlight>
              </a:rPr>
              <a:t>rota2</a:t>
            </a:r>
            <a:endParaRPr lang="pt-BR" dirty="0">
              <a:highlight>
                <a:srgbClr val="00FF00"/>
              </a:highlight>
            </a:endParaRPr>
          </a:p>
          <a:p>
            <a:pPr marL="0" indent="0">
              <a:buNone/>
            </a:pPr>
            <a:r>
              <a:rPr lang="pt-BR" dirty="0"/>
              <a:t>$</a:t>
            </a:r>
            <a:r>
              <a:rPr lang="pt-BR" dirty="0" err="1"/>
              <a:t>router</a:t>
            </a:r>
            <a:r>
              <a:rPr lang="pt-BR" dirty="0"/>
              <a:t>-&gt;</a:t>
            </a:r>
            <a:r>
              <a:rPr lang="pt-BR" dirty="0" err="1"/>
              <a:t>get</a:t>
            </a:r>
            <a:r>
              <a:rPr lang="pt-BR" dirty="0"/>
              <a:t>('/</a:t>
            </a:r>
            <a:r>
              <a:rPr lang="pt-BR" dirty="0" err="1"/>
              <a:t>rota1</a:t>
            </a:r>
            <a:r>
              <a:rPr lang="pt-BR" dirty="0"/>
              <a:t>/</a:t>
            </a:r>
            <a:r>
              <a:rPr lang="pt-BR" dirty="0" err="1"/>
              <a:t>rota2</a:t>
            </a:r>
            <a:r>
              <a:rPr lang="pt-BR" dirty="0"/>
              <a:t>', </a:t>
            </a:r>
            <a:r>
              <a:rPr lang="pt-BR" dirty="0" err="1"/>
              <a:t>function</a:t>
            </a:r>
            <a:r>
              <a:rPr lang="pt-BR" dirty="0"/>
              <a:t>() {</a:t>
            </a:r>
          </a:p>
          <a:p>
            <a:pPr marL="0" indent="0">
              <a:buNone/>
            </a:pPr>
            <a:r>
              <a:rPr lang="pt-BR" dirty="0"/>
              <a:t>    </a:t>
            </a:r>
            <a:r>
              <a:rPr lang="pt-BR" dirty="0" err="1"/>
              <a:t>echo</a:t>
            </a:r>
            <a:r>
              <a:rPr lang="pt-BR" dirty="0"/>
              <a:t> 'Eu sou a rota 2';</a:t>
            </a:r>
          </a:p>
          <a:p>
            <a:pPr marL="0" indent="0">
              <a:buNone/>
            </a:pPr>
            <a:r>
              <a:rPr lang="pt-BR" dirty="0"/>
              <a:t>});</a:t>
            </a:r>
          </a:p>
          <a:p>
            <a:pPr marL="0" indent="0">
              <a:buNone/>
            </a:pPr>
            <a:r>
              <a:rPr lang="pt-BR" dirty="0">
                <a:highlight>
                  <a:srgbClr val="00FF00"/>
                </a:highlight>
              </a:rPr>
              <a:t>//inicializa o roteamento</a:t>
            </a:r>
          </a:p>
          <a:p>
            <a:pPr marL="0" indent="0">
              <a:buNone/>
            </a:pPr>
            <a:r>
              <a:rPr lang="pt-BR" dirty="0"/>
              <a:t>$</a:t>
            </a:r>
            <a:r>
              <a:rPr lang="pt-BR" dirty="0" err="1"/>
              <a:t>router</a:t>
            </a:r>
            <a:r>
              <a:rPr lang="pt-BR" dirty="0"/>
              <a:t>-&gt;</a:t>
            </a:r>
            <a:r>
              <a:rPr lang="pt-BR" dirty="0" err="1"/>
              <a:t>run</a:t>
            </a:r>
            <a:r>
              <a:rPr lang="pt-BR" dirty="0"/>
              <a:t>();</a:t>
            </a:r>
          </a:p>
          <a:p>
            <a:pPr marL="0" indent="0">
              <a:buNone/>
            </a:pPr>
            <a:r>
              <a:rPr lang="pt-BR" dirty="0"/>
              <a:t>?&gt;</a:t>
            </a:r>
          </a:p>
        </p:txBody>
      </p:sp>
    </p:spTree>
    <p:extLst>
      <p:ext uri="{BB962C8B-B14F-4D97-AF65-F5344CB8AC3E}">
        <p14:creationId xmlns:p14="http://schemas.microsoft.com/office/powerpoint/2010/main" val="37306763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A0F5CA4-58B9-EDD5-DC45-85C58ADEDD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4050" y="365125"/>
            <a:ext cx="5619750" cy="1325563"/>
          </a:xfrm>
        </p:spPr>
        <p:txBody>
          <a:bodyPr/>
          <a:lstStyle/>
          <a:p>
            <a:r>
              <a:rPr lang="pt-BR" dirty="0"/>
              <a:t>Passagem de paramento via URI.</a:t>
            </a:r>
          </a:p>
        </p:txBody>
      </p:sp>
      <p:graphicFrame>
        <p:nvGraphicFramePr>
          <p:cNvPr id="4" name="Tabela 4">
            <a:extLst>
              <a:ext uri="{FF2B5EF4-FFF2-40B4-BE49-F238E27FC236}">
                <a16:creationId xmlns:a16="http://schemas.microsoft.com/office/drawing/2014/main" id="{3F2AF61D-9798-1D6E-C25C-F44C55DA2F2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10790561"/>
              </p:ext>
            </p:extLst>
          </p:nvPr>
        </p:nvGraphicFramePr>
        <p:xfrm>
          <a:off x="5734050" y="2197534"/>
          <a:ext cx="5819775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33475">
                  <a:extLst>
                    <a:ext uri="{9D8B030D-6E8A-4147-A177-3AD203B41FA5}">
                      <a16:colId xmlns:a16="http://schemas.microsoft.com/office/drawing/2014/main" val="3214450396"/>
                    </a:ext>
                  </a:extLst>
                </a:gridCol>
                <a:gridCol w="4686300">
                  <a:extLst>
                    <a:ext uri="{9D8B030D-6E8A-4147-A177-3AD203B41FA5}">
                      <a16:colId xmlns:a16="http://schemas.microsoft.com/office/drawing/2014/main" val="32398892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pt-BR" dirty="0"/>
                        <a:t>Padrão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/>
                        <a:t>Significado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7023836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pt-BR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(\d+)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/>
                        <a:t>Dígitos de 0-9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4010326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t-B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57979024"/>
                  </a:ext>
                </a:extLst>
              </a:tr>
            </a:tbl>
          </a:graphicData>
        </a:graphic>
      </p:graphicFrame>
      <p:sp>
        <p:nvSpPr>
          <p:cNvPr id="5" name="CaixaDeTexto 4">
            <a:extLst>
              <a:ext uri="{FF2B5EF4-FFF2-40B4-BE49-F238E27FC236}">
                <a16:creationId xmlns:a16="http://schemas.microsoft.com/office/drawing/2014/main" id="{53A847F3-E030-D652-BF6C-A3129A51032B}"/>
              </a:ext>
            </a:extLst>
          </p:cNvPr>
          <p:cNvSpPr txBox="1"/>
          <p:nvPr/>
        </p:nvSpPr>
        <p:spPr>
          <a:xfrm>
            <a:off x="264661" y="1101391"/>
            <a:ext cx="5117811" cy="563231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/>
              <a:t>&lt;?</a:t>
            </a:r>
            <a:r>
              <a:rPr lang="pt-BR" dirty="0" err="1"/>
              <a:t>php</a:t>
            </a:r>
            <a:endParaRPr lang="pt-BR" dirty="0"/>
          </a:p>
          <a:p>
            <a:r>
              <a:rPr lang="pt-BR" i="1" dirty="0">
                <a:solidFill>
                  <a:schemeClr val="accent1"/>
                </a:solidFill>
              </a:rPr>
              <a:t>//https://github.com/bramus/router</a:t>
            </a:r>
          </a:p>
          <a:p>
            <a:r>
              <a:rPr lang="pt-BR" dirty="0" err="1"/>
              <a:t>require_once</a:t>
            </a:r>
            <a:r>
              <a:rPr lang="pt-BR" dirty="0"/>
              <a:t> "</a:t>
            </a:r>
            <a:r>
              <a:rPr lang="pt-BR" dirty="0" err="1"/>
              <a:t>Router.php</a:t>
            </a:r>
            <a:r>
              <a:rPr lang="pt-BR" dirty="0"/>
              <a:t>";</a:t>
            </a:r>
          </a:p>
          <a:p>
            <a:endParaRPr lang="pt-BR" dirty="0"/>
          </a:p>
          <a:p>
            <a:r>
              <a:rPr lang="pt-BR" i="1" dirty="0">
                <a:solidFill>
                  <a:schemeClr val="accent1"/>
                </a:solidFill>
              </a:rPr>
              <a:t>//Cria uma instância da classe </a:t>
            </a:r>
            <a:r>
              <a:rPr lang="pt-BR" i="1" dirty="0" err="1">
                <a:solidFill>
                  <a:schemeClr val="accent1"/>
                </a:solidFill>
              </a:rPr>
              <a:t>Router</a:t>
            </a:r>
            <a:endParaRPr lang="pt-BR" i="1" dirty="0">
              <a:solidFill>
                <a:schemeClr val="accent1"/>
              </a:solidFill>
            </a:endParaRPr>
          </a:p>
          <a:p>
            <a:r>
              <a:rPr lang="pt-BR" dirty="0"/>
              <a:t>$</a:t>
            </a:r>
            <a:r>
              <a:rPr lang="pt-BR" dirty="0" err="1"/>
              <a:t>router</a:t>
            </a:r>
            <a:r>
              <a:rPr lang="pt-BR" dirty="0"/>
              <a:t>  = new </a:t>
            </a:r>
            <a:r>
              <a:rPr lang="pt-BR" dirty="0" err="1"/>
              <a:t>Router</a:t>
            </a:r>
            <a:r>
              <a:rPr lang="pt-BR" dirty="0"/>
              <a:t>();    </a:t>
            </a:r>
          </a:p>
          <a:p>
            <a:endParaRPr lang="pt-BR" dirty="0"/>
          </a:p>
          <a:p>
            <a:r>
              <a:rPr lang="pt-BR" i="1" dirty="0">
                <a:solidFill>
                  <a:schemeClr val="accent1"/>
                </a:solidFill>
              </a:rPr>
              <a:t>//mapeia a URI /teste/{</a:t>
            </a:r>
            <a:r>
              <a:rPr lang="pt-BR" i="1" dirty="0" err="1">
                <a:solidFill>
                  <a:schemeClr val="accent1"/>
                </a:solidFill>
              </a:rPr>
              <a:t>int</a:t>
            </a:r>
            <a:r>
              <a:rPr lang="pt-BR" i="1" dirty="0">
                <a:solidFill>
                  <a:schemeClr val="accent1"/>
                </a:solidFill>
              </a:rPr>
              <a:t>}</a:t>
            </a:r>
          </a:p>
          <a:p>
            <a:r>
              <a:rPr lang="pt-BR" dirty="0"/>
              <a:t>$</a:t>
            </a:r>
            <a:r>
              <a:rPr lang="pt-BR" dirty="0" err="1"/>
              <a:t>router</a:t>
            </a:r>
            <a:r>
              <a:rPr lang="pt-BR" dirty="0"/>
              <a:t>-&gt;</a:t>
            </a:r>
            <a:r>
              <a:rPr lang="pt-BR" dirty="0" err="1">
                <a:highlight>
                  <a:srgbClr val="FFFF00"/>
                </a:highlight>
              </a:rPr>
              <a:t>get</a:t>
            </a:r>
            <a:r>
              <a:rPr lang="pt-BR" dirty="0"/>
              <a:t>('/teste/</a:t>
            </a:r>
            <a:r>
              <a:rPr lang="pt-BR" dirty="0">
                <a:highlight>
                  <a:srgbClr val="00FF00"/>
                </a:highlight>
              </a:rPr>
              <a:t>(\d+)</a:t>
            </a:r>
            <a:r>
              <a:rPr lang="pt-BR" dirty="0"/>
              <a:t>', </a:t>
            </a:r>
            <a:r>
              <a:rPr lang="pt-BR" dirty="0" err="1"/>
              <a:t>function</a:t>
            </a:r>
            <a:r>
              <a:rPr lang="pt-BR" dirty="0"/>
              <a:t>(</a:t>
            </a:r>
            <a:r>
              <a:rPr lang="pt-BR" dirty="0">
                <a:highlight>
                  <a:srgbClr val="00FF00"/>
                </a:highlight>
              </a:rPr>
              <a:t>$</a:t>
            </a:r>
            <a:r>
              <a:rPr lang="pt-BR" dirty="0" err="1">
                <a:highlight>
                  <a:srgbClr val="00FF00"/>
                </a:highlight>
              </a:rPr>
              <a:t>v1</a:t>
            </a:r>
            <a:r>
              <a:rPr lang="pt-BR" dirty="0"/>
              <a:t>) {</a:t>
            </a:r>
          </a:p>
          <a:p>
            <a:r>
              <a:rPr lang="pt-BR" dirty="0"/>
              <a:t>   </a:t>
            </a:r>
            <a:r>
              <a:rPr lang="pt-BR" dirty="0" err="1"/>
              <a:t>echo</a:t>
            </a:r>
            <a:r>
              <a:rPr lang="pt-BR" dirty="0"/>
              <a:t> "foi passada via URI o Valor:$</a:t>
            </a:r>
            <a:r>
              <a:rPr lang="pt-BR" dirty="0" err="1"/>
              <a:t>v1</a:t>
            </a:r>
            <a:r>
              <a:rPr lang="pt-BR" dirty="0"/>
              <a:t> ";</a:t>
            </a:r>
          </a:p>
          <a:p>
            <a:r>
              <a:rPr lang="pt-BR" dirty="0"/>
              <a:t>});</a:t>
            </a:r>
          </a:p>
          <a:p>
            <a:r>
              <a:rPr lang="pt-BR" i="1" dirty="0">
                <a:solidFill>
                  <a:schemeClr val="accent1"/>
                </a:solidFill>
              </a:rPr>
              <a:t>//mapeia a URI /teste/{</a:t>
            </a:r>
            <a:r>
              <a:rPr lang="pt-BR" i="1" dirty="0" err="1">
                <a:solidFill>
                  <a:schemeClr val="accent1"/>
                </a:solidFill>
              </a:rPr>
              <a:t>int</a:t>
            </a:r>
            <a:r>
              <a:rPr lang="pt-BR" i="1" dirty="0">
                <a:solidFill>
                  <a:schemeClr val="accent1"/>
                </a:solidFill>
              </a:rPr>
              <a:t>}/{</a:t>
            </a:r>
            <a:r>
              <a:rPr lang="pt-BR" i="1" dirty="0" err="1">
                <a:solidFill>
                  <a:schemeClr val="accent1"/>
                </a:solidFill>
              </a:rPr>
              <a:t>int</a:t>
            </a:r>
            <a:r>
              <a:rPr lang="pt-BR" i="1" dirty="0">
                <a:solidFill>
                  <a:schemeClr val="accent1"/>
                </a:solidFill>
              </a:rPr>
              <a:t>}</a:t>
            </a:r>
          </a:p>
          <a:p>
            <a:r>
              <a:rPr lang="pt-BR" dirty="0"/>
              <a:t>$</a:t>
            </a:r>
            <a:r>
              <a:rPr lang="pt-BR" dirty="0" err="1"/>
              <a:t>router</a:t>
            </a:r>
            <a:r>
              <a:rPr lang="pt-BR" dirty="0"/>
              <a:t>-&gt;</a:t>
            </a:r>
            <a:r>
              <a:rPr lang="pt-BR" dirty="0" err="1">
                <a:highlight>
                  <a:srgbClr val="FFFF00"/>
                </a:highlight>
              </a:rPr>
              <a:t>get</a:t>
            </a:r>
            <a:r>
              <a:rPr lang="pt-BR" dirty="0"/>
              <a:t>('/teste/</a:t>
            </a:r>
            <a:r>
              <a:rPr lang="pt-BR" dirty="0">
                <a:highlight>
                  <a:srgbClr val="00FF00"/>
                </a:highlight>
              </a:rPr>
              <a:t>(\d+)</a:t>
            </a:r>
            <a:r>
              <a:rPr lang="pt-BR" dirty="0"/>
              <a:t>/</a:t>
            </a:r>
            <a:r>
              <a:rPr lang="pt-BR" dirty="0">
                <a:highlight>
                  <a:srgbClr val="FF00FF"/>
                </a:highlight>
              </a:rPr>
              <a:t>(\d+)</a:t>
            </a:r>
            <a:r>
              <a:rPr lang="pt-BR" dirty="0"/>
              <a:t>', </a:t>
            </a:r>
            <a:r>
              <a:rPr lang="pt-BR" dirty="0" err="1"/>
              <a:t>function</a:t>
            </a:r>
            <a:r>
              <a:rPr lang="pt-BR" dirty="0"/>
              <a:t>(</a:t>
            </a:r>
            <a:r>
              <a:rPr lang="pt-BR" dirty="0">
                <a:highlight>
                  <a:srgbClr val="00FF00"/>
                </a:highlight>
              </a:rPr>
              <a:t>$</a:t>
            </a:r>
            <a:r>
              <a:rPr lang="pt-BR" dirty="0" err="1">
                <a:highlight>
                  <a:srgbClr val="00FF00"/>
                </a:highlight>
              </a:rPr>
              <a:t>v1</a:t>
            </a:r>
            <a:r>
              <a:rPr lang="pt-BR" dirty="0"/>
              <a:t>,</a:t>
            </a:r>
            <a:r>
              <a:rPr lang="pt-BR" dirty="0">
                <a:highlight>
                  <a:srgbClr val="FF00FF"/>
                </a:highlight>
              </a:rPr>
              <a:t>$</a:t>
            </a:r>
            <a:r>
              <a:rPr lang="pt-BR" dirty="0" err="1">
                <a:highlight>
                  <a:srgbClr val="FF00FF"/>
                </a:highlight>
              </a:rPr>
              <a:t>v2</a:t>
            </a:r>
            <a:r>
              <a:rPr lang="pt-BR" dirty="0"/>
              <a:t>) {</a:t>
            </a:r>
          </a:p>
          <a:p>
            <a:r>
              <a:rPr lang="pt-BR" dirty="0"/>
              <a:t>    </a:t>
            </a:r>
            <a:r>
              <a:rPr lang="pt-BR" dirty="0" err="1"/>
              <a:t>echo</a:t>
            </a:r>
            <a:r>
              <a:rPr lang="pt-BR" dirty="0"/>
              <a:t> "foi passada via URI o Valor:</a:t>
            </a:r>
            <a:r>
              <a:rPr lang="pt-BR" dirty="0">
                <a:highlight>
                  <a:srgbClr val="00FF00"/>
                </a:highlight>
              </a:rPr>
              <a:t>$</a:t>
            </a:r>
            <a:r>
              <a:rPr lang="pt-BR" dirty="0" err="1">
                <a:highlight>
                  <a:srgbClr val="00FF00"/>
                </a:highlight>
              </a:rPr>
              <a:t>v1</a:t>
            </a:r>
            <a:r>
              <a:rPr lang="pt-BR" dirty="0"/>
              <a:t>, </a:t>
            </a:r>
            <a:r>
              <a:rPr lang="pt-BR" dirty="0">
                <a:highlight>
                  <a:srgbClr val="FF00FF"/>
                </a:highlight>
              </a:rPr>
              <a:t>$</a:t>
            </a:r>
            <a:r>
              <a:rPr lang="pt-BR" dirty="0" err="1">
                <a:highlight>
                  <a:srgbClr val="FF00FF"/>
                </a:highlight>
              </a:rPr>
              <a:t>v2</a:t>
            </a:r>
            <a:r>
              <a:rPr lang="pt-BR" dirty="0"/>
              <a:t> ";</a:t>
            </a:r>
          </a:p>
          <a:p>
            <a:r>
              <a:rPr lang="pt-BR" dirty="0"/>
              <a:t> });</a:t>
            </a:r>
          </a:p>
          <a:p>
            <a:endParaRPr lang="pt-BR" dirty="0"/>
          </a:p>
          <a:p>
            <a:endParaRPr lang="pt-BR" dirty="0"/>
          </a:p>
          <a:p>
            <a:r>
              <a:rPr lang="pt-BR" i="1" dirty="0">
                <a:solidFill>
                  <a:schemeClr val="accent1"/>
                </a:solidFill>
              </a:rPr>
              <a:t>//inicializa o roteamento</a:t>
            </a:r>
          </a:p>
          <a:p>
            <a:r>
              <a:rPr lang="pt-BR" dirty="0"/>
              <a:t>$</a:t>
            </a:r>
            <a:r>
              <a:rPr lang="pt-BR" dirty="0" err="1"/>
              <a:t>router</a:t>
            </a:r>
            <a:r>
              <a:rPr lang="pt-BR" dirty="0"/>
              <a:t>-&gt;</a:t>
            </a:r>
            <a:r>
              <a:rPr lang="pt-BR" dirty="0" err="1"/>
              <a:t>run</a:t>
            </a:r>
            <a:r>
              <a:rPr lang="pt-BR" dirty="0"/>
              <a:t>();</a:t>
            </a:r>
          </a:p>
          <a:p>
            <a:r>
              <a:rPr lang="pt-BR" dirty="0"/>
              <a:t>?&gt;</a:t>
            </a:r>
          </a:p>
        </p:txBody>
      </p:sp>
      <p:pic>
        <p:nvPicPr>
          <p:cNvPr id="13" name="Imagem 12">
            <a:extLst>
              <a:ext uri="{FF2B5EF4-FFF2-40B4-BE49-F238E27FC236}">
                <a16:creationId xmlns:a16="http://schemas.microsoft.com/office/drawing/2014/main" id="{6880C381-B0BD-FE60-4AF1-B6B17603E5D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57432" y="3724191"/>
            <a:ext cx="5973009" cy="12003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0404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A0F5CA4-58B9-EDD5-DC45-85C58ADEDD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4050" y="365125"/>
            <a:ext cx="5619750" cy="1325563"/>
          </a:xfrm>
        </p:spPr>
        <p:txBody>
          <a:bodyPr/>
          <a:lstStyle/>
          <a:p>
            <a:r>
              <a:rPr lang="pt-BR" dirty="0"/>
              <a:t>Passagem de paramento via URI.</a:t>
            </a:r>
          </a:p>
        </p:txBody>
      </p:sp>
      <p:graphicFrame>
        <p:nvGraphicFramePr>
          <p:cNvPr id="4" name="Tabela 4">
            <a:extLst>
              <a:ext uri="{FF2B5EF4-FFF2-40B4-BE49-F238E27FC236}">
                <a16:creationId xmlns:a16="http://schemas.microsoft.com/office/drawing/2014/main" id="{3F2AF61D-9798-1D6E-C25C-F44C55DA2F2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29464707"/>
              </p:ext>
            </p:extLst>
          </p:nvPr>
        </p:nvGraphicFramePr>
        <p:xfrm>
          <a:off x="5734051" y="2197534"/>
          <a:ext cx="5973008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48882">
                  <a:extLst>
                    <a:ext uri="{9D8B030D-6E8A-4147-A177-3AD203B41FA5}">
                      <a16:colId xmlns:a16="http://schemas.microsoft.com/office/drawing/2014/main" val="3214450396"/>
                    </a:ext>
                  </a:extLst>
                </a:gridCol>
                <a:gridCol w="4824126">
                  <a:extLst>
                    <a:ext uri="{9D8B030D-6E8A-4147-A177-3AD203B41FA5}">
                      <a16:colId xmlns:a16="http://schemas.microsoft.com/office/drawing/2014/main" val="32398892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pt-BR"/>
                        <a:t>Padrão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/>
                        <a:t>Significado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7023836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pt-BR" dirty="0"/>
                        <a:t>(\w+)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/>
                        <a:t>Caracteres : </a:t>
                      </a:r>
                      <a:r>
                        <a:rPr lang="pt-BR" sz="1800" b="0" i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a-z</a:t>
                      </a:r>
                      <a:r>
                        <a:rPr lang="pt-BR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0-9 _</a:t>
                      </a:r>
                      <a:endParaRPr lang="pt-B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4010326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t-B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57979024"/>
                  </a:ext>
                </a:extLst>
              </a:tr>
            </a:tbl>
          </a:graphicData>
        </a:graphic>
      </p:graphicFrame>
      <p:sp>
        <p:nvSpPr>
          <p:cNvPr id="5" name="CaixaDeTexto 4">
            <a:extLst>
              <a:ext uri="{FF2B5EF4-FFF2-40B4-BE49-F238E27FC236}">
                <a16:creationId xmlns:a16="http://schemas.microsoft.com/office/drawing/2014/main" id="{53A847F3-E030-D652-BF6C-A3129A51032B}"/>
              </a:ext>
            </a:extLst>
          </p:cNvPr>
          <p:cNvSpPr txBox="1"/>
          <p:nvPr/>
        </p:nvSpPr>
        <p:spPr>
          <a:xfrm>
            <a:off x="245611" y="365125"/>
            <a:ext cx="5204373" cy="535531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/>
              <a:t>&lt;?</a:t>
            </a:r>
            <a:r>
              <a:rPr lang="pt-BR" dirty="0" err="1"/>
              <a:t>php</a:t>
            </a:r>
            <a:endParaRPr lang="pt-BR" dirty="0"/>
          </a:p>
          <a:p>
            <a:r>
              <a:rPr lang="pt-BR" i="1" dirty="0">
                <a:solidFill>
                  <a:schemeClr val="accent1"/>
                </a:solidFill>
              </a:rPr>
              <a:t>//https://github.com/bramus/router</a:t>
            </a:r>
          </a:p>
          <a:p>
            <a:r>
              <a:rPr lang="pt-BR" dirty="0" err="1"/>
              <a:t>require_once</a:t>
            </a:r>
            <a:r>
              <a:rPr lang="pt-BR" dirty="0"/>
              <a:t> "</a:t>
            </a:r>
            <a:r>
              <a:rPr lang="pt-BR" dirty="0" err="1"/>
              <a:t>Router.php</a:t>
            </a:r>
            <a:r>
              <a:rPr lang="pt-BR" dirty="0"/>
              <a:t>";</a:t>
            </a:r>
          </a:p>
          <a:p>
            <a:endParaRPr lang="pt-BR" dirty="0"/>
          </a:p>
          <a:p>
            <a:r>
              <a:rPr lang="pt-BR" i="1" dirty="0">
                <a:solidFill>
                  <a:schemeClr val="accent1"/>
                </a:solidFill>
              </a:rPr>
              <a:t>//Cria uma instância da classe </a:t>
            </a:r>
            <a:r>
              <a:rPr lang="pt-BR" i="1" dirty="0" err="1">
                <a:solidFill>
                  <a:schemeClr val="accent1"/>
                </a:solidFill>
              </a:rPr>
              <a:t>Router</a:t>
            </a:r>
            <a:endParaRPr lang="pt-BR" i="1" dirty="0">
              <a:solidFill>
                <a:schemeClr val="accent1"/>
              </a:solidFill>
            </a:endParaRPr>
          </a:p>
          <a:p>
            <a:r>
              <a:rPr lang="pt-BR" dirty="0"/>
              <a:t>$</a:t>
            </a:r>
            <a:r>
              <a:rPr lang="pt-BR" dirty="0" err="1"/>
              <a:t>router</a:t>
            </a:r>
            <a:r>
              <a:rPr lang="pt-BR" dirty="0"/>
              <a:t>  = new </a:t>
            </a:r>
            <a:r>
              <a:rPr lang="pt-BR" dirty="0" err="1"/>
              <a:t>Router</a:t>
            </a:r>
            <a:r>
              <a:rPr lang="pt-BR" dirty="0"/>
              <a:t>();    </a:t>
            </a:r>
          </a:p>
          <a:p>
            <a:endParaRPr lang="pt-BR" dirty="0"/>
          </a:p>
          <a:p>
            <a:r>
              <a:rPr lang="pt-BR" i="1" dirty="0">
                <a:solidFill>
                  <a:schemeClr val="accent1"/>
                </a:solidFill>
              </a:rPr>
              <a:t>//mapeia a URI /teste/{</a:t>
            </a:r>
            <a:r>
              <a:rPr lang="pt-BR" i="1" dirty="0" err="1">
                <a:solidFill>
                  <a:schemeClr val="accent1"/>
                </a:solidFill>
              </a:rPr>
              <a:t>string</a:t>
            </a:r>
            <a:r>
              <a:rPr lang="pt-BR" i="1" dirty="0">
                <a:solidFill>
                  <a:schemeClr val="accent1"/>
                </a:solidFill>
              </a:rPr>
              <a:t>}</a:t>
            </a:r>
          </a:p>
          <a:p>
            <a:r>
              <a:rPr lang="pt-BR" dirty="0"/>
              <a:t>$</a:t>
            </a:r>
            <a:r>
              <a:rPr lang="pt-BR" dirty="0" err="1"/>
              <a:t>router</a:t>
            </a:r>
            <a:r>
              <a:rPr lang="pt-BR" dirty="0"/>
              <a:t>-&gt;</a:t>
            </a:r>
            <a:r>
              <a:rPr lang="pt-BR" dirty="0" err="1">
                <a:highlight>
                  <a:srgbClr val="FFFF00"/>
                </a:highlight>
              </a:rPr>
              <a:t>get</a:t>
            </a:r>
            <a:r>
              <a:rPr lang="pt-BR" dirty="0"/>
              <a:t>('/teste/(</a:t>
            </a:r>
            <a:r>
              <a:rPr lang="pt-BR" dirty="0">
                <a:highlight>
                  <a:srgbClr val="00FF00"/>
                </a:highlight>
              </a:rPr>
              <a:t>\w+</a:t>
            </a:r>
            <a:r>
              <a:rPr lang="pt-BR" dirty="0"/>
              <a:t>)', </a:t>
            </a:r>
            <a:r>
              <a:rPr lang="pt-BR" dirty="0" err="1"/>
              <a:t>function</a:t>
            </a:r>
            <a:r>
              <a:rPr lang="pt-BR" dirty="0"/>
              <a:t>(</a:t>
            </a:r>
            <a:r>
              <a:rPr lang="pt-BR" dirty="0">
                <a:highlight>
                  <a:srgbClr val="00FF00"/>
                </a:highlight>
              </a:rPr>
              <a:t>$</a:t>
            </a:r>
            <a:r>
              <a:rPr lang="pt-BR" dirty="0" err="1">
                <a:highlight>
                  <a:srgbClr val="00FF00"/>
                </a:highlight>
              </a:rPr>
              <a:t>v1</a:t>
            </a:r>
            <a:r>
              <a:rPr lang="pt-BR" dirty="0"/>
              <a:t>) {</a:t>
            </a:r>
          </a:p>
          <a:p>
            <a:r>
              <a:rPr lang="pt-BR" dirty="0"/>
              <a:t>   </a:t>
            </a:r>
            <a:r>
              <a:rPr lang="pt-BR" dirty="0" err="1"/>
              <a:t>echo</a:t>
            </a:r>
            <a:r>
              <a:rPr lang="pt-BR" dirty="0"/>
              <a:t> "Recebido via URI: </a:t>
            </a:r>
            <a:r>
              <a:rPr lang="pt-BR" dirty="0">
                <a:highlight>
                  <a:srgbClr val="00FF00"/>
                </a:highlight>
              </a:rPr>
              <a:t>$</a:t>
            </a:r>
            <a:r>
              <a:rPr lang="pt-BR" dirty="0" err="1">
                <a:highlight>
                  <a:srgbClr val="00FF00"/>
                </a:highlight>
              </a:rPr>
              <a:t>v1</a:t>
            </a:r>
            <a:r>
              <a:rPr lang="pt-BR" dirty="0"/>
              <a:t> ";</a:t>
            </a:r>
          </a:p>
          <a:p>
            <a:r>
              <a:rPr lang="pt-BR" dirty="0"/>
              <a:t>});</a:t>
            </a:r>
          </a:p>
          <a:p>
            <a:r>
              <a:rPr lang="pt-BR" i="1" dirty="0">
                <a:solidFill>
                  <a:schemeClr val="accent1"/>
                </a:solidFill>
              </a:rPr>
              <a:t>//mapeia a URI /teste/{</a:t>
            </a:r>
            <a:r>
              <a:rPr lang="pt-BR" i="1" dirty="0" err="1">
                <a:solidFill>
                  <a:schemeClr val="accent1"/>
                </a:solidFill>
              </a:rPr>
              <a:t>string</a:t>
            </a:r>
            <a:r>
              <a:rPr lang="pt-BR" i="1" dirty="0">
                <a:solidFill>
                  <a:schemeClr val="accent1"/>
                </a:solidFill>
              </a:rPr>
              <a:t>}/{</a:t>
            </a:r>
            <a:r>
              <a:rPr lang="pt-BR" i="1" dirty="0" err="1">
                <a:solidFill>
                  <a:schemeClr val="accent1"/>
                </a:solidFill>
              </a:rPr>
              <a:t>string</a:t>
            </a:r>
            <a:r>
              <a:rPr lang="pt-BR" i="1" dirty="0">
                <a:solidFill>
                  <a:schemeClr val="accent1"/>
                </a:solidFill>
              </a:rPr>
              <a:t>}</a:t>
            </a:r>
          </a:p>
          <a:p>
            <a:r>
              <a:rPr lang="pt-BR" dirty="0"/>
              <a:t>$</a:t>
            </a:r>
            <a:r>
              <a:rPr lang="pt-BR" dirty="0" err="1"/>
              <a:t>router</a:t>
            </a:r>
            <a:r>
              <a:rPr lang="pt-BR" dirty="0"/>
              <a:t>-&gt;</a:t>
            </a:r>
            <a:r>
              <a:rPr lang="pt-BR" dirty="0" err="1">
                <a:highlight>
                  <a:srgbClr val="FFFF00"/>
                </a:highlight>
              </a:rPr>
              <a:t>get</a:t>
            </a:r>
            <a:r>
              <a:rPr lang="pt-BR" dirty="0"/>
              <a:t>('/teste/(</a:t>
            </a:r>
            <a:r>
              <a:rPr lang="pt-BR" dirty="0">
                <a:highlight>
                  <a:srgbClr val="00FF00"/>
                </a:highlight>
              </a:rPr>
              <a:t>\w+</a:t>
            </a:r>
            <a:r>
              <a:rPr lang="pt-BR" dirty="0"/>
              <a:t>)/(</a:t>
            </a:r>
            <a:r>
              <a:rPr lang="pt-BR" dirty="0">
                <a:highlight>
                  <a:srgbClr val="FF00FF"/>
                </a:highlight>
              </a:rPr>
              <a:t>\w+</a:t>
            </a:r>
            <a:r>
              <a:rPr lang="pt-BR" dirty="0"/>
              <a:t>)', </a:t>
            </a:r>
            <a:r>
              <a:rPr lang="pt-BR" dirty="0" err="1"/>
              <a:t>function</a:t>
            </a:r>
            <a:r>
              <a:rPr lang="pt-BR" dirty="0"/>
              <a:t>(</a:t>
            </a:r>
            <a:r>
              <a:rPr lang="pt-BR" dirty="0">
                <a:highlight>
                  <a:srgbClr val="00FF00"/>
                </a:highlight>
              </a:rPr>
              <a:t>$</a:t>
            </a:r>
            <a:r>
              <a:rPr lang="pt-BR" dirty="0" err="1">
                <a:highlight>
                  <a:srgbClr val="00FF00"/>
                </a:highlight>
              </a:rPr>
              <a:t>v1</a:t>
            </a:r>
            <a:r>
              <a:rPr lang="pt-BR" dirty="0"/>
              <a:t>,</a:t>
            </a:r>
            <a:r>
              <a:rPr lang="pt-BR" dirty="0">
                <a:highlight>
                  <a:srgbClr val="FF00FF"/>
                </a:highlight>
              </a:rPr>
              <a:t>$</a:t>
            </a:r>
            <a:r>
              <a:rPr lang="pt-BR" dirty="0" err="1">
                <a:highlight>
                  <a:srgbClr val="FF00FF"/>
                </a:highlight>
              </a:rPr>
              <a:t>v2</a:t>
            </a:r>
            <a:r>
              <a:rPr lang="pt-BR" dirty="0"/>
              <a:t>) {</a:t>
            </a:r>
          </a:p>
          <a:p>
            <a:r>
              <a:rPr lang="pt-BR" dirty="0"/>
              <a:t>    </a:t>
            </a:r>
            <a:r>
              <a:rPr lang="pt-BR" dirty="0" err="1"/>
              <a:t>echo</a:t>
            </a:r>
            <a:r>
              <a:rPr lang="pt-BR" dirty="0"/>
              <a:t> "Recebido via URI: </a:t>
            </a:r>
            <a:r>
              <a:rPr lang="pt-BR" dirty="0">
                <a:highlight>
                  <a:srgbClr val="00FF00"/>
                </a:highlight>
              </a:rPr>
              <a:t>$</a:t>
            </a:r>
            <a:r>
              <a:rPr lang="pt-BR" dirty="0" err="1">
                <a:highlight>
                  <a:srgbClr val="00FF00"/>
                </a:highlight>
              </a:rPr>
              <a:t>v1</a:t>
            </a:r>
            <a:r>
              <a:rPr lang="pt-BR" dirty="0"/>
              <a:t>, </a:t>
            </a:r>
            <a:r>
              <a:rPr lang="pt-BR" dirty="0">
                <a:highlight>
                  <a:srgbClr val="FF00FF"/>
                </a:highlight>
              </a:rPr>
              <a:t>$</a:t>
            </a:r>
            <a:r>
              <a:rPr lang="pt-BR" dirty="0" err="1">
                <a:highlight>
                  <a:srgbClr val="FF00FF"/>
                </a:highlight>
              </a:rPr>
              <a:t>v2</a:t>
            </a:r>
            <a:r>
              <a:rPr lang="pt-BR" dirty="0"/>
              <a:t> ";</a:t>
            </a:r>
          </a:p>
          <a:p>
            <a:r>
              <a:rPr lang="pt-BR" dirty="0"/>
              <a:t> });</a:t>
            </a:r>
          </a:p>
          <a:p>
            <a:endParaRPr lang="pt-BR" dirty="0"/>
          </a:p>
          <a:p>
            <a:r>
              <a:rPr lang="pt-BR" i="1" dirty="0">
                <a:solidFill>
                  <a:schemeClr val="accent1"/>
                </a:solidFill>
              </a:rPr>
              <a:t>//inicializa o roteamento</a:t>
            </a:r>
          </a:p>
          <a:p>
            <a:r>
              <a:rPr lang="pt-BR" dirty="0"/>
              <a:t>$</a:t>
            </a:r>
            <a:r>
              <a:rPr lang="pt-BR" dirty="0" err="1"/>
              <a:t>router</a:t>
            </a:r>
            <a:r>
              <a:rPr lang="pt-BR" dirty="0"/>
              <a:t>-&gt;</a:t>
            </a:r>
            <a:r>
              <a:rPr lang="pt-BR" dirty="0" err="1"/>
              <a:t>run</a:t>
            </a:r>
            <a:r>
              <a:rPr lang="pt-BR" dirty="0"/>
              <a:t>();</a:t>
            </a:r>
          </a:p>
          <a:p>
            <a:r>
              <a:rPr lang="pt-BR" dirty="0"/>
              <a:t>?&gt;</a:t>
            </a:r>
          </a:p>
        </p:txBody>
      </p:sp>
      <p:pic>
        <p:nvPicPr>
          <p:cNvPr id="6" name="Imagem 5">
            <a:extLst>
              <a:ext uri="{FF2B5EF4-FFF2-40B4-BE49-F238E27FC236}">
                <a16:creationId xmlns:a16="http://schemas.microsoft.com/office/drawing/2014/main" id="{B2AB2751-9EF1-A07E-115A-C01E17FBA38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34050" y="3557472"/>
            <a:ext cx="5887272" cy="1171739"/>
          </a:xfrm>
          <a:prstGeom prst="rect">
            <a:avLst/>
          </a:prstGeom>
        </p:spPr>
      </p:pic>
      <p:pic>
        <p:nvPicPr>
          <p:cNvPr id="8" name="Imagem 7">
            <a:extLst>
              <a:ext uri="{FF2B5EF4-FFF2-40B4-BE49-F238E27FC236}">
                <a16:creationId xmlns:a16="http://schemas.microsoft.com/office/drawing/2014/main" id="{34104B9E-7C67-1FD2-2EDF-BF8E4CD2010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34050" y="4976629"/>
            <a:ext cx="5325218" cy="11145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12434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A0F5CA4-58B9-EDD5-DC45-85C58ADEDD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4050" y="365125"/>
            <a:ext cx="5619750" cy="1325563"/>
          </a:xfrm>
        </p:spPr>
        <p:txBody>
          <a:bodyPr/>
          <a:lstStyle/>
          <a:p>
            <a:r>
              <a:rPr lang="pt-BR" dirty="0"/>
              <a:t>Passagem de paramento via URI.</a:t>
            </a:r>
          </a:p>
        </p:txBody>
      </p:sp>
      <p:graphicFrame>
        <p:nvGraphicFramePr>
          <p:cNvPr id="4" name="Tabela 4">
            <a:extLst>
              <a:ext uri="{FF2B5EF4-FFF2-40B4-BE49-F238E27FC236}">
                <a16:creationId xmlns:a16="http://schemas.microsoft.com/office/drawing/2014/main" id="{3F2AF61D-9798-1D6E-C25C-F44C55DA2F2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50117804"/>
              </p:ext>
            </p:extLst>
          </p:nvPr>
        </p:nvGraphicFramePr>
        <p:xfrm>
          <a:off x="5734050" y="1747103"/>
          <a:ext cx="5973008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48882">
                  <a:extLst>
                    <a:ext uri="{9D8B030D-6E8A-4147-A177-3AD203B41FA5}">
                      <a16:colId xmlns:a16="http://schemas.microsoft.com/office/drawing/2014/main" val="3214450396"/>
                    </a:ext>
                  </a:extLst>
                </a:gridCol>
                <a:gridCol w="4824126">
                  <a:extLst>
                    <a:ext uri="{9D8B030D-6E8A-4147-A177-3AD203B41FA5}">
                      <a16:colId xmlns:a16="http://schemas.microsoft.com/office/drawing/2014/main" val="32398892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pt-BR"/>
                        <a:t>Padrão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/>
                        <a:t>Significado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7023836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pt-BR" dirty="0"/>
                        <a:t>(\w+)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/>
                        <a:t>Caracteres : </a:t>
                      </a:r>
                      <a:r>
                        <a:rPr lang="pt-BR" sz="1800" b="0" i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a-z</a:t>
                      </a:r>
                      <a:r>
                        <a:rPr lang="pt-BR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0-9 _</a:t>
                      </a:r>
                      <a:endParaRPr lang="pt-B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4010326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pt-BR" dirty="0"/>
                        <a:t>([0-9.]+)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 err="1"/>
                        <a:t>Float</a:t>
                      </a:r>
                      <a:r>
                        <a:rPr lang="pt-BR" dirty="0"/>
                        <a:t> com “.”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5797902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dirty="0"/>
                        <a:t>([0-9,]+)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dirty="0" err="1"/>
                        <a:t>Float</a:t>
                      </a:r>
                      <a:r>
                        <a:rPr lang="pt-BR" dirty="0"/>
                        <a:t> com “,”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03563108"/>
                  </a:ext>
                </a:extLst>
              </a:tr>
            </a:tbl>
          </a:graphicData>
        </a:graphic>
      </p:graphicFrame>
      <p:sp>
        <p:nvSpPr>
          <p:cNvPr id="5" name="CaixaDeTexto 4">
            <a:extLst>
              <a:ext uri="{FF2B5EF4-FFF2-40B4-BE49-F238E27FC236}">
                <a16:creationId xmlns:a16="http://schemas.microsoft.com/office/drawing/2014/main" id="{53A847F3-E030-D652-BF6C-A3129A51032B}"/>
              </a:ext>
            </a:extLst>
          </p:cNvPr>
          <p:cNvSpPr txBox="1"/>
          <p:nvPr/>
        </p:nvSpPr>
        <p:spPr>
          <a:xfrm>
            <a:off x="245611" y="365125"/>
            <a:ext cx="4455772" cy="42473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/>
              <a:t>&lt;?</a:t>
            </a:r>
            <a:r>
              <a:rPr lang="pt-BR" dirty="0" err="1"/>
              <a:t>php</a:t>
            </a:r>
            <a:endParaRPr lang="pt-BR" dirty="0"/>
          </a:p>
          <a:p>
            <a:r>
              <a:rPr lang="pt-BR" i="1" dirty="0">
                <a:solidFill>
                  <a:schemeClr val="accent1"/>
                </a:solidFill>
              </a:rPr>
              <a:t>//https://github.com/bramus/router</a:t>
            </a:r>
          </a:p>
          <a:p>
            <a:r>
              <a:rPr lang="pt-BR" dirty="0" err="1"/>
              <a:t>require_once</a:t>
            </a:r>
            <a:r>
              <a:rPr lang="pt-BR" dirty="0"/>
              <a:t> "</a:t>
            </a:r>
            <a:r>
              <a:rPr lang="pt-BR" dirty="0" err="1"/>
              <a:t>Router.php</a:t>
            </a:r>
            <a:r>
              <a:rPr lang="pt-BR" dirty="0"/>
              <a:t>";</a:t>
            </a:r>
          </a:p>
          <a:p>
            <a:endParaRPr lang="pt-BR" dirty="0"/>
          </a:p>
          <a:p>
            <a:r>
              <a:rPr lang="pt-BR" i="1" dirty="0">
                <a:solidFill>
                  <a:schemeClr val="accent1"/>
                </a:solidFill>
              </a:rPr>
              <a:t>//Cria uma instância da classe </a:t>
            </a:r>
            <a:r>
              <a:rPr lang="pt-BR" i="1" dirty="0" err="1">
                <a:solidFill>
                  <a:schemeClr val="accent1"/>
                </a:solidFill>
              </a:rPr>
              <a:t>Router</a:t>
            </a:r>
            <a:endParaRPr lang="pt-BR" i="1" dirty="0">
              <a:solidFill>
                <a:schemeClr val="accent1"/>
              </a:solidFill>
            </a:endParaRPr>
          </a:p>
          <a:p>
            <a:r>
              <a:rPr lang="pt-BR" dirty="0"/>
              <a:t>$</a:t>
            </a:r>
            <a:r>
              <a:rPr lang="pt-BR" dirty="0" err="1"/>
              <a:t>router</a:t>
            </a:r>
            <a:r>
              <a:rPr lang="pt-BR" dirty="0"/>
              <a:t>  = new </a:t>
            </a:r>
            <a:r>
              <a:rPr lang="pt-BR" dirty="0" err="1"/>
              <a:t>Router</a:t>
            </a:r>
            <a:r>
              <a:rPr lang="pt-BR" dirty="0"/>
              <a:t>();    </a:t>
            </a:r>
          </a:p>
          <a:p>
            <a:endParaRPr lang="pt-BR" dirty="0"/>
          </a:p>
          <a:p>
            <a:r>
              <a:rPr lang="pt-BR" i="1" dirty="0">
                <a:solidFill>
                  <a:schemeClr val="accent1"/>
                </a:solidFill>
              </a:rPr>
              <a:t>//mapeia a URI /teste/{números e pontos}</a:t>
            </a:r>
          </a:p>
          <a:p>
            <a:r>
              <a:rPr lang="pt-BR" dirty="0"/>
              <a:t>$</a:t>
            </a:r>
            <a:r>
              <a:rPr lang="pt-BR" dirty="0" err="1"/>
              <a:t>router</a:t>
            </a:r>
            <a:r>
              <a:rPr lang="pt-BR" dirty="0"/>
              <a:t>-&gt;</a:t>
            </a:r>
            <a:r>
              <a:rPr lang="pt-BR" dirty="0" err="1">
                <a:highlight>
                  <a:srgbClr val="FFFF00"/>
                </a:highlight>
              </a:rPr>
              <a:t>get</a:t>
            </a:r>
            <a:r>
              <a:rPr lang="pt-BR" dirty="0"/>
              <a:t>('/teste/([0-9.]+)', </a:t>
            </a:r>
            <a:r>
              <a:rPr lang="pt-BR" dirty="0" err="1"/>
              <a:t>function</a:t>
            </a:r>
            <a:r>
              <a:rPr lang="pt-BR" dirty="0"/>
              <a:t>($</a:t>
            </a:r>
            <a:r>
              <a:rPr lang="pt-BR" dirty="0" err="1"/>
              <a:t>v1</a:t>
            </a:r>
            <a:r>
              <a:rPr lang="pt-BR" dirty="0"/>
              <a:t>) {</a:t>
            </a:r>
          </a:p>
          <a:p>
            <a:r>
              <a:rPr lang="pt-BR" dirty="0"/>
              <a:t>   </a:t>
            </a:r>
            <a:r>
              <a:rPr lang="pt-BR" dirty="0" err="1"/>
              <a:t>echo</a:t>
            </a:r>
            <a:r>
              <a:rPr lang="pt-BR" dirty="0"/>
              <a:t> "Recebido via URI: $</a:t>
            </a:r>
            <a:r>
              <a:rPr lang="pt-BR" dirty="0" err="1"/>
              <a:t>v1</a:t>
            </a:r>
            <a:r>
              <a:rPr lang="pt-BR" dirty="0"/>
              <a:t> ";</a:t>
            </a:r>
          </a:p>
          <a:p>
            <a:r>
              <a:rPr lang="pt-BR" dirty="0"/>
              <a:t>});</a:t>
            </a:r>
          </a:p>
          <a:p>
            <a:endParaRPr lang="pt-BR" dirty="0"/>
          </a:p>
          <a:p>
            <a:r>
              <a:rPr lang="pt-BR" i="1" dirty="0">
                <a:solidFill>
                  <a:schemeClr val="accent1"/>
                </a:solidFill>
              </a:rPr>
              <a:t>//inicializa o roteamento</a:t>
            </a:r>
          </a:p>
          <a:p>
            <a:r>
              <a:rPr lang="pt-BR" dirty="0"/>
              <a:t>$</a:t>
            </a:r>
            <a:r>
              <a:rPr lang="pt-BR" dirty="0" err="1"/>
              <a:t>router</a:t>
            </a:r>
            <a:r>
              <a:rPr lang="pt-BR" dirty="0"/>
              <a:t>-&gt;</a:t>
            </a:r>
            <a:r>
              <a:rPr lang="pt-BR" dirty="0" err="1"/>
              <a:t>run</a:t>
            </a:r>
            <a:r>
              <a:rPr lang="pt-BR" dirty="0"/>
              <a:t>();</a:t>
            </a:r>
          </a:p>
          <a:p>
            <a:r>
              <a:rPr lang="pt-BR" dirty="0"/>
              <a:t>?&gt;</a:t>
            </a:r>
          </a:p>
        </p:txBody>
      </p:sp>
      <p:pic>
        <p:nvPicPr>
          <p:cNvPr id="7" name="Imagem 6">
            <a:extLst>
              <a:ext uri="{FF2B5EF4-FFF2-40B4-BE49-F238E27FC236}">
                <a16:creationId xmlns:a16="http://schemas.microsoft.com/office/drawing/2014/main" id="{3581BA1A-4001-CDB2-522B-9FEFE625062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33732" y="3627538"/>
            <a:ext cx="7173326" cy="12193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279822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A0F5CA4-58B9-EDD5-DC45-85C58ADEDD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4050" y="365125"/>
            <a:ext cx="5619750" cy="1325563"/>
          </a:xfrm>
        </p:spPr>
        <p:txBody>
          <a:bodyPr/>
          <a:lstStyle/>
          <a:p>
            <a:r>
              <a:rPr lang="pt-BR" dirty="0"/>
              <a:t>Passagem de paramento via URI.</a:t>
            </a:r>
          </a:p>
        </p:txBody>
      </p:sp>
      <p:graphicFrame>
        <p:nvGraphicFramePr>
          <p:cNvPr id="4" name="Tabela 4">
            <a:extLst>
              <a:ext uri="{FF2B5EF4-FFF2-40B4-BE49-F238E27FC236}">
                <a16:creationId xmlns:a16="http://schemas.microsoft.com/office/drawing/2014/main" id="{3F2AF61D-9798-1D6E-C25C-F44C55DA2F2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23782972"/>
              </p:ext>
            </p:extLst>
          </p:nvPr>
        </p:nvGraphicFramePr>
        <p:xfrm>
          <a:off x="5734050" y="1747103"/>
          <a:ext cx="5973008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48882">
                  <a:extLst>
                    <a:ext uri="{9D8B030D-6E8A-4147-A177-3AD203B41FA5}">
                      <a16:colId xmlns:a16="http://schemas.microsoft.com/office/drawing/2014/main" val="3214450396"/>
                    </a:ext>
                  </a:extLst>
                </a:gridCol>
                <a:gridCol w="4824126">
                  <a:extLst>
                    <a:ext uri="{9D8B030D-6E8A-4147-A177-3AD203B41FA5}">
                      <a16:colId xmlns:a16="http://schemas.microsoft.com/office/drawing/2014/main" val="32398892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pt-BR" dirty="0"/>
                        <a:t>Padrão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/>
                        <a:t>Significado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7023836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pt-BR" sz="18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[abc]+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/>
                        <a:t>São aceitos apenas os caracteres </a:t>
                      </a:r>
                      <a:r>
                        <a:rPr lang="pt-BR" dirty="0" err="1"/>
                        <a:t>ab</a:t>
                      </a:r>
                      <a:r>
                        <a:rPr lang="pt-BR" dirty="0"/>
                        <a:t> c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40103265"/>
                  </a:ext>
                </a:extLst>
              </a:tr>
            </a:tbl>
          </a:graphicData>
        </a:graphic>
      </p:graphicFrame>
      <p:sp>
        <p:nvSpPr>
          <p:cNvPr id="5" name="CaixaDeTexto 4">
            <a:extLst>
              <a:ext uri="{FF2B5EF4-FFF2-40B4-BE49-F238E27FC236}">
                <a16:creationId xmlns:a16="http://schemas.microsoft.com/office/drawing/2014/main" id="{53A847F3-E030-D652-BF6C-A3129A51032B}"/>
              </a:ext>
            </a:extLst>
          </p:cNvPr>
          <p:cNvSpPr txBox="1"/>
          <p:nvPr/>
        </p:nvSpPr>
        <p:spPr>
          <a:xfrm>
            <a:off x="245611" y="365125"/>
            <a:ext cx="4404475" cy="42473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/>
              <a:t>&lt;?</a:t>
            </a:r>
            <a:r>
              <a:rPr lang="pt-BR" dirty="0" err="1"/>
              <a:t>php</a:t>
            </a:r>
            <a:endParaRPr lang="pt-BR" dirty="0"/>
          </a:p>
          <a:p>
            <a:r>
              <a:rPr lang="pt-BR" i="1" dirty="0">
                <a:solidFill>
                  <a:schemeClr val="accent1"/>
                </a:solidFill>
              </a:rPr>
              <a:t>//https://github.com/bramus/router</a:t>
            </a:r>
          </a:p>
          <a:p>
            <a:r>
              <a:rPr lang="pt-BR" dirty="0" err="1"/>
              <a:t>require_once</a:t>
            </a:r>
            <a:r>
              <a:rPr lang="pt-BR" dirty="0"/>
              <a:t> "</a:t>
            </a:r>
            <a:r>
              <a:rPr lang="pt-BR" dirty="0" err="1"/>
              <a:t>Router.php</a:t>
            </a:r>
            <a:r>
              <a:rPr lang="pt-BR" dirty="0"/>
              <a:t>";</a:t>
            </a:r>
          </a:p>
          <a:p>
            <a:endParaRPr lang="pt-BR" dirty="0"/>
          </a:p>
          <a:p>
            <a:r>
              <a:rPr lang="pt-BR" i="1" dirty="0">
                <a:solidFill>
                  <a:schemeClr val="accent1"/>
                </a:solidFill>
              </a:rPr>
              <a:t>//Cria uma instância da classe </a:t>
            </a:r>
            <a:r>
              <a:rPr lang="pt-BR" i="1" dirty="0" err="1">
                <a:solidFill>
                  <a:schemeClr val="accent1"/>
                </a:solidFill>
              </a:rPr>
              <a:t>Router</a:t>
            </a:r>
            <a:endParaRPr lang="pt-BR" i="1" dirty="0">
              <a:solidFill>
                <a:schemeClr val="accent1"/>
              </a:solidFill>
            </a:endParaRPr>
          </a:p>
          <a:p>
            <a:r>
              <a:rPr lang="pt-BR" dirty="0"/>
              <a:t>$</a:t>
            </a:r>
            <a:r>
              <a:rPr lang="pt-BR" dirty="0" err="1"/>
              <a:t>router</a:t>
            </a:r>
            <a:r>
              <a:rPr lang="pt-BR" dirty="0"/>
              <a:t>  = new </a:t>
            </a:r>
            <a:r>
              <a:rPr lang="pt-BR" dirty="0" err="1"/>
              <a:t>Router</a:t>
            </a:r>
            <a:r>
              <a:rPr lang="pt-BR" dirty="0"/>
              <a:t>();    </a:t>
            </a:r>
          </a:p>
          <a:p>
            <a:endParaRPr lang="pt-BR" dirty="0"/>
          </a:p>
          <a:p>
            <a:r>
              <a:rPr lang="pt-BR" i="1" dirty="0">
                <a:solidFill>
                  <a:schemeClr val="accent1"/>
                </a:solidFill>
              </a:rPr>
              <a:t>//mapeia a URI /teste/{números e virgula}</a:t>
            </a:r>
          </a:p>
          <a:p>
            <a:r>
              <a:rPr lang="pt-BR" dirty="0"/>
              <a:t>$</a:t>
            </a:r>
            <a:r>
              <a:rPr lang="pt-BR" dirty="0" err="1"/>
              <a:t>router</a:t>
            </a:r>
            <a:r>
              <a:rPr lang="pt-BR" dirty="0"/>
              <a:t>-&gt;</a:t>
            </a:r>
            <a:r>
              <a:rPr lang="pt-BR" dirty="0" err="1">
                <a:highlight>
                  <a:srgbClr val="FFFF00"/>
                </a:highlight>
              </a:rPr>
              <a:t>get</a:t>
            </a:r>
            <a:r>
              <a:rPr lang="pt-BR" dirty="0"/>
              <a:t>('/teste/([abc]+)', </a:t>
            </a:r>
            <a:r>
              <a:rPr lang="pt-BR" dirty="0" err="1"/>
              <a:t>function</a:t>
            </a:r>
            <a:r>
              <a:rPr lang="pt-BR" dirty="0"/>
              <a:t>($</a:t>
            </a:r>
            <a:r>
              <a:rPr lang="pt-BR" dirty="0" err="1"/>
              <a:t>v1</a:t>
            </a:r>
            <a:r>
              <a:rPr lang="pt-BR" dirty="0"/>
              <a:t>) {</a:t>
            </a:r>
          </a:p>
          <a:p>
            <a:r>
              <a:rPr lang="pt-BR" dirty="0"/>
              <a:t>   </a:t>
            </a:r>
            <a:r>
              <a:rPr lang="pt-BR" dirty="0" err="1"/>
              <a:t>echo</a:t>
            </a:r>
            <a:r>
              <a:rPr lang="pt-BR" dirty="0"/>
              <a:t> "Recebido via URI: $</a:t>
            </a:r>
            <a:r>
              <a:rPr lang="pt-BR" dirty="0" err="1"/>
              <a:t>v1</a:t>
            </a:r>
            <a:r>
              <a:rPr lang="pt-BR" dirty="0"/>
              <a:t> ";</a:t>
            </a:r>
          </a:p>
          <a:p>
            <a:r>
              <a:rPr lang="pt-BR" dirty="0"/>
              <a:t>});</a:t>
            </a:r>
          </a:p>
          <a:p>
            <a:endParaRPr lang="pt-BR" dirty="0"/>
          </a:p>
          <a:p>
            <a:r>
              <a:rPr lang="pt-BR" i="1" dirty="0">
                <a:solidFill>
                  <a:schemeClr val="accent1"/>
                </a:solidFill>
              </a:rPr>
              <a:t>//inicializa o roteamento</a:t>
            </a:r>
          </a:p>
          <a:p>
            <a:r>
              <a:rPr lang="pt-BR" dirty="0"/>
              <a:t>$</a:t>
            </a:r>
            <a:r>
              <a:rPr lang="pt-BR" dirty="0" err="1"/>
              <a:t>router</a:t>
            </a:r>
            <a:r>
              <a:rPr lang="pt-BR" dirty="0"/>
              <a:t>-&gt;</a:t>
            </a:r>
            <a:r>
              <a:rPr lang="pt-BR" dirty="0" err="1"/>
              <a:t>run</a:t>
            </a:r>
            <a:r>
              <a:rPr lang="pt-BR" dirty="0"/>
              <a:t>();</a:t>
            </a:r>
          </a:p>
          <a:p>
            <a:r>
              <a:rPr lang="pt-BR" dirty="0"/>
              <a:t>?&gt;</a:t>
            </a:r>
          </a:p>
        </p:txBody>
      </p:sp>
      <p:pic>
        <p:nvPicPr>
          <p:cNvPr id="6" name="Imagem 5">
            <a:extLst>
              <a:ext uri="{FF2B5EF4-FFF2-40B4-BE49-F238E27FC236}">
                <a16:creationId xmlns:a16="http://schemas.microsoft.com/office/drawing/2014/main" id="{78ED90F7-BC2F-41E3-346D-5C2F393DB0B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85581" y="2943142"/>
            <a:ext cx="5868219" cy="11812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490736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BF30EFB-0379-7728-6953-CCCFCE3CD1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15434" y="107950"/>
            <a:ext cx="3048000" cy="1325563"/>
          </a:xfrm>
        </p:spPr>
        <p:txBody>
          <a:bodyPr/>
          <a:lstStyle/>
          <a:p>
            <a:r>
              <a:rPr lang="pt-BR" dirty="0"/>
              <a:t>POST, </a:t>
            </a:r>
            <a:r>
              <a:rPr lang="pt-BR" dirty="0" err="1"/>
              <a:t>PUT</a:t>
            </a:r>
            <a:r>
              <a:rPr lang="pt-BR" dirty="0"/>
              <a:t>, DELETE</a:t>
            </a:r>
          </a:p>
        </p:txBody>
      </p:sp>
      <p:sp>
        <p:nvSpPr>
          <p:cNvPr id="4" name="CaixaDeTexto 3">
            <a:extLst>
              <a:ext uri="{FF2B5EF4-FFF2-40B4-BE49-F238E27FC236}">
                <a16:creationId xmlns:a16="http://schemas.microsoft.com/office/drawing/2014/main" id="{EFD1BF9D-97D1-62B0-1DEF-89519367EFE8}"/>
              </a:ext>
            </a:extLst>
          </p:cNvPr>
          <p:cNvSpPr txBox="1"/>
          <p:nvPr/>
        </p:nvSpPr>
        <p:spPr>
          <a:xfrm>
            <a:off x="150361" y="107950"/>
            <a:ext cx="5033942" cy="67403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/>
              <a:t>&lt;?</a:t>
            </a:r>
            <a:r>
              <a:rPr lang="pt-BR" dirty="0" err="1"/>
              <a:t>php</a:t>
            </a:r>
            <a:endParaRPr lang="pt-BR" dirty="0"/>
          </a:p>
          <a:p>
            <a:r>
              <a:rPr lang="pt-BR" i="1" dirty="0">
                <a:solidFill>
                  <a:schemeClr val="accent1"/>
                </a:solidFill>
              </a:rPr>
              <a:t>//https://github.com/bramus/router</a:t>
            </a:r>
          </a:p>
          <a:p>
            <a:r>
              <a:rPr lang="pt-BR" dirty="0" err="1"/>
              <a:t>require_once</a:t>
            </a:r>
            <a:r>
              <a:rPr lang="pt-BR" dirty="0"/>
              <a:t> "</a:t>
            </a:r>
            <a:r>
              <a:rPr lang="pt-BR" dirty="0" err="1"/>
              <a:t>Router.php</a:t>
            </a:r>
            <a:r>
              <a:rPr lang="pt-BR" dirty="0"/>
              <a:t>";</a:t>
            </a:r>
          </a:p>
          <a:p>
            <a:endParaRPr lang="pt-BR" dirty="0"/>
          </a:p>
          <a:p>
            <a:r>
              <a:rPr lang="pt-BR" i="1" dirty="0">
                <a:solidFill>
                  <a:schemeClr val="accent1"/>
                </a:solidFill>
              </a:rPr>
              <a:t>//Cria uma instância da classe </a:t>
            </a:r>
            <a:r>
              <a:rPr lang="pt-BR" i="1" dirty="0" err="1">
                <a:solidFill>
                  <a:schemeClr val="accent1"/>
                </a:solidFill>
              </a:rPr>
              <a:t>Router</a:t>
            </a:r>
            <a:endParaRPr lang="pt-BR" i="1" dirty="0">
              <a:solidFill>
                <a:schemeClr val="accent1"/>
              </a:solidFill>
            </a:endParaRPr>
          </a:p>
          <a:p>
            <a:r>
              <a:rPr lang="pt-BR" dirty="0"/>
              <a:t>$</a:t>
            </a:r>
            <a:r>
              <a:rPr lang="pt-BR" dirty="0" err="1"/>
              <a:t>router</a:t>
            </a:r>
            <a:r>
              <a:rPr lang="pt-BR" dirty="0"/>
              <a:t>  = new </a:t>
            </a:r>
            <a:r>
              <a:rPr lang="pt-BR" dirty="0" err="1"/>
              <a:t>Router</a:t>
            </a:r>
            <a:r>
              <a:rPr lang="pt-BR" dirty="0"/>
              <a:t>();    </a:t>
            </a:r>
          </a:p>
          <a:p>
            <a:endParaRPr lang="pt-BR" dirty="0"/>
          </a:p>
          <a:p>
            <a:r>
              <a:rPr lang="pt-BR" i="1" dirty="0">
                <a:solidFill>
                  <a:schemeClr val="accent1"/>
                </a:solidFill>
              </a:rPr>
              <a:t>//mapeia a URI /</a:t>
            </a:r>
          </a:p>
          <a:p>
            <a:r>
              <a:rPr lang="pt-BR" dirty="0"/>
              <a:t>$</a:t>
            </a:r>
            <a:r>
              <a:rPr lang="pt-BR" dirty="0" err="1"/>
              <a:t>router</a:t>
            </a:r>
            <a:r>
              <a:rPr lang="pt-BR" dirty="0"/>
              <a:t>-&gt;</a:t>
            </a:r>
            <a:r>
              <a:rPr lang="pt-BR" dirty="0">
                <a:highlight>
                  <a:srgbClr val="FFFF00"/>
                </a:highlight>
              </a:rPr>
              <a:t>post</a:t>
            </a:r>
            <a:r>
              <a:rPr lang="pt-BR" dirty="0"/>
              <a:t>('/cliente/', </a:t>
            </a:r>
            <a:r>
              <a:rPr lang="pt-BR" dirty="0" err="1"/>
              <a:t>function</a:t>
            </a:r>
            <a:r>
              <a:rPr lang="pt-BR" dirty="0"/>
              <a:t>() {</a:t>
            </a:r>
          </a:p>
          <a:p>
            <a:r>
              <a:rPr lang="pt-BR" dirty="0"/>
              <a:t>    $</a:t>
            </a:r>
            <a:r>
              <a:rPr lang="pt-BR" dirty="0" err="1"/>
              <a:t>jsonRecebido</a:t>
            </a:r>
            <a:r>
              <a:rPr lang="pt-BR" dirty="0"/>
              <a:t> = </a:t>
            </a:r>
            <a:r>
              <a:rPr lang="pt-BR" dirty="0" err="1"/>
              <a:t>file_get_contents</a:t>
            </a:r>
            <a:r>
              <a:rPr lang="pt-BR" dirty="0"/>
              <a:t>('</a:t>
            </a:r>
            <a:r>
              <a:rPr lang="pt-BR" dirty="0" err="1"/>
              <a:t>php</a:t>
            </a:r>
            <a:r>
              <a:rPr lang="pt-BR" dirty="0"/>
              <a:t>://input');</a:t>
            </a:r>
          </a:p>
          <a:p>
            <a:r>
              <a:rPr lang="pt-BR" dirty="0"/>
              <a:t>    </a:t>
            </a:r>
            <a:r>
              <a:rPr lang="pt-BR" dirty="0" err="1"/>
              <a:t>echo</a:t>
            </a:r>
            <a:r>
              <a:rPr lang="pt-BR" dirty="0"/>
              <a:t> "post:  $</a:t>
            </a:r>
            <a:r>
              <a:rPr lang="pt-BR" dirty="0" err="1"/>
              <a:t>jsonRecebido</a:t>
            </a:r>
            <a:r>
              <a:rPr lang="pt-BR" dirty="0"/>
              <a:t>";</a:t>
            </a:r>
          </a:p>
          <a:p>
            <a:r>
              <a:rPr lang="pt-BR" dirty="0"/>
              <a:t> });</a:t>
            </a:r>
          </a:p>
          <a:p>
            <a:endParaRPr lang="pt-BR" dirty="0"/>
          </a:p>
          <a:p>
            <a:r>
              <a:rPr lang="pt-BR" dirty="0"/>
              <a:t> $</a:t>
            </a:r>
            <a:r>
              <a:rPr lang="pt-BR" dirty="0" err="1"/>
              <a:t>router</a:t>
            </a:r>
            <a:r>
              <a:rPr lang="pt-BR" dirty="0"/>
              <a:t>-&gt;</a:t>
            </a:r>
            <a:r>
              <a:rPr lang="pt-BR" dirty="0" err="1">
                <a:highlight>
                  <a:srgbClr val="FFFF00"/>
                </a:highlight>
              </a:rPr>
              <a:t>put</a:t>
            </a:r>
            <a:r>
              <a:rPr lang="pt-BR" dirty="0"/>
              <a:t>('/cliente/</a:t>
            </a:r>
            <a:r>
              <a:rPr lang="pt-BR" dirty="0">
                <a:highlight>
                  <a:srgbClr val="FF00FF"/>
                </a:highlight>
              </a:rPr>
              <a:t>(\d+)</a:t>
            </a:r>
            <a:r>
              <a:rPr lang="pt-BR" dirty="0"/>
              <a:t>', </a:t>
            </a:r>
            <a:r>
              <a:rPr lang="pt-BR" dirty="0" err="1"/>
              <a:t>function</a:t>
            </a:r>
            <a:r>
              <a:rPr lang="pt-BR" dirty="0"/>
              <a:t>(</a:t>
            </a:r>
            <a:r>
              <a:rPr lang="pt-BR" dirty="0">
                <a:highlight>
                  <a:srgbClr val="FF00FF"/>
                </a:highlight>
              </a:rPr>
              <a:t>$id</a:t>
            </a:r>
            <a:r>
              <a:rPr lang="pt-BR" dirty="0"/>
              <a:t>) {</a:t>
            </a:r>
          </a:p>
          <a:p>
            <a:r>
              <a:rPr lang="pt-BR" dirty="0"/>
              <a:t>    $</a:t>
            </a:r>
            <a:r>
              <a:rPr lang="pt-BR" dirty="0" err="1"/>
              <a:t>jsonRecebido</a:t>
            </a:r>
            <a:r>
              <a:rPr lang="pt-BR" dirty="0"/>
              <a:t> = </a:t>
            </a:r>
            <a:r>
              <a:rPr lang="pt-BR" dirty="0" err="1"/>
              <a:t>file_get_contents</a:t>
            </a:r>
            <a:r>
              <a:rPr lang="pt-BR" dirty="0"/>
              <a:t>('</a:t>
            </a:r>
            <a:r>
              <a:rPr lang="pt-BR" dirty="0" err="1"/>
              <a:t>php</a:t>
            </a:r>
            <a:r>
              <a:rPr lang="pt-BR" dirty="0"/>
              <a:t>://input');</a:t>
            </a:r>
          </a:p>
          <a:p>
            <a:r>
              <a:rPr lang="pt-BR" dirty="0"/>
              <a:t>    </a:t>
            </a:r>
            <a:r>
              <a:rPr lang="pt-BR" dirty="0" err="1"/>
              <a:t>echo</a:t>
            </a:r>
            <a:r>
              <a:rPr lang="pt-BR" dirty="0"/>
              <a:t> "</a:t>
            </a:r>
            <a:r>
              <a:rPr lang="pt-BR" dirty="0" err="1"/>
              <a:t>put</a:t>
            </a:r>
            <a:r>
              <a:rPr lang="pt-BR" dirty="0"/>
              <a:t>: </a:t>
            </a:r>
            <a:r>
              <a:rPr lang="pt-BR" dirty="0">
                <a:highlight>
                  <a:srgbClr val="FF00FF"/>
                </a:highlight>
              </a:rPr>
              <a:t>$id</a:t>
            </a:r>
            <a:r>
              <a:rPr lang="pt-BR" dirty="0"/>
              <a:t> - $</a:t>
            </a:r>
            <a:r>
              <a:rPr lang="pt-BR" dirty="0" err="1"/>
              <a:t>jsonRecebido</a:t>
            </a:r>
            <a:r>
              <a:rPr lang="pt-BR" dirty="0"/>
              <a:t> ";</a:t>
            </a:r>
          </a:p>
          <a:p>
            <a:r>
              <a:rPr lang="pt-BR" dirty="0"/>
              <a:t> });</a:t>
            </a:r>
          </a:p>
          <a:p>
            <a:r>
              <a:rPr lang="pt-BR" dirty="0"/>
              <a:t> </a:t>
            </a:r>
          </a:p>
          <a:p>
            <a:r>
              <a:rPr lang="pt-BR" dirty="0"/>
              <a:t> $</a:t>
            </a:r>
            <a:r>
              <a:rPr lang="pt-BR" dirty="0" err="1"/>
              <a:t>router</a:t>
            </a:r>
            <a:r>
              <a:rPr lang="pt-BR" dirty="0"/>
              <a:t>-&gt;</a:t>
            </a:r>
            <a:r>
              <a:rPr lang="pt-BR" dirty="0">
                <a:highlight>
                  <a:srgbClr val="FFFF00"/>
                </a:highlight>
              </a:rPr>
              <a:t>delete</a:t>
            </a:r>
            <a:r>
              <a:rPr lang="pt-BR" dirty="0"/>
              <a:t>('/cliente/(\d+)', </a:t>
            </a:r>
            <a:r>
              <a:rPr lang="pt-BR" dirty="0" err="1"/>
              <a:t>function</a:t>
            </a:r>
            <a:r>
              <a:rPr lang="pt-BR" dirty="0"/>
              <a:t>($id) {</a:t>
            </a:r>
          </a:p>
          <a:p>
            <a:r>
              <a:rPr lang="pt-BR" dirty="0"/>
              <a:t>    </a:t>
            </a:r>
            <a:r>
              <a:rPr lang="pt-BR" dirty="0" err="1"/>
              <a:t>echo</a:t>
            </a:r>
            <a:r>
              <a:rPr lang="pt-BR" dirty="0"/>
              <a:t> "delete: $id";</a:t>
            </a:r>
          </a:p>
          <a:p>
            <a:r>
              <a:rPr lang="pt-BR" dirty="0"/>
              <a:t> });</a:t>
            </a:r>
          </a:p>
          <a:p>
            <a:r>
              <a:rPr lang="pt-BR" i="1" dirty="0">
                <a:solidFill>
                  <a:schemeClr val="accent1"/>
                </a:solidFill>
              </a:rPr>
              <a:t>//inicializa o roteamento</a:t>
            </a:r>
          </a:p>
          <a:p>
            <a:r>
              <a:rPr lang="pt-BR" dirty="0"/>
              <a:t>$</a:t>
            </a:r>
            <a:r>
              <a:rPr lang="pt-BR" dirty="0" err="1"/>
              <a:t>router</a:t>
            </a:r>
            <a:r>
              <a:rPr lang="pt-BR" dirty="0"/>
              <a:t>-&gt;</a:t>
            </a:r>
            <a:r>
              <a:rPr lang="pt-BR" dirty="0" err="1"/>
              <a:t>run</a:t>
            </a:r>
            <a:r>
              <a:rPr lang="pt-BR" dirty="0"/>
              <a:t>();</a:t>
            </a:r>
          </a:p>
          <a:p>
            <a:r>
              <a:rPr lang="pt-BR" dirty="0"/>
              <a:t>?&gt;</a:t>
            </a:r>
          </a:p>
        </p:txBody>
      </p:sp>
      <p:pic>
        <p:nvPicPr>
          <p:cNvPr id="6" name="Imagem 5">
            <a:extLst>
              <a:ext uri="{FF2B5EF4-FFF2-40B4-BE49-F238E27FC236}">
                <a16:creationId xmlns:a16="http://schemas.microsoft.com/office/drawing/2014/main" id="{743C798E-1E58-E7C4-FC35-9A69A6713B1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15434" y="1690688"/>
            <a:ext cx="6526205" cy="1592369"/>
          </a:xfrm>
          <a:prstGeom prst="rect">
            <a:avLst/>
          </a:prstGeom>
        </p:spPr>
      </p:pic>
      <p:pic>
        <p:nvPicPr>
          <p:cNvPr id="8" name="Imagem 7">
            <a:extLst>
              <a:ext uri="{FF2B5EF4-FFF2-40B4-BE49-F238E27FC236}">
                <a16:creationId xmlns:a16="http://schemas.microsoft.com/office/drawing/2014/main" id="{90BF8486-7873-6DC8-502E-B33C28DBB6A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67226" y="3339604"/>
            <a:ext cx="6622619" cy="1580682"/>
          </a:xfrm>
          <a:prstGeom prst="rect">
            <a:avLst/>
          </a:prstGeom>
        </p:spPr>
      </p:pic>
      <p:pic>
        <p:nvPicPr>
          <p:cNvPr id="10" name="Imagem 9">
            <a:extLst>
              <a:ext uri="{FF2B5EF4-FFF2-40B4-BE49-F238E27FC236}">
                <a16:creationId xmlns:a16="http://schemas.microsoft.com/office/drawing/2014/main" id="{62F2300B-8ADA-5F7C-5071-3D0ADBB8A73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67226" y="5082978"/>
            <a:ext cx="6574413" cy="11895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4431884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125</TotalTime>
  <Words>1364</Words>
  <Application>Microsoft Office PowerPoint</Application>
  <PresentationFormat>Widescreen</PresentationFormat>
  <Paragraphs>228</Paragraphs>
  <Slides>17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17</vt:i4>
      </vt:variant>
    </vt:vector>
  </HeadingPairs>
  <TitlesOfParts>
    <vt:vector size="21" baseType="lpstr">
      <vt:lpstr>Arial</vt:lpstr>
      <vt:lpstr>Calibri</vt:lpstr>
      <vt:lpstr>Calibri Light</vt:lpstr>
      <vt:lpstr>Tema do Office</vt:lpstr>
      <vt:lpstr>Classes de Roteamento</vt:lpstr>
      <vt:lpstr>Roteamento</vt:lpstr>
      <vt:lpstr>.htaccess – Ainda é preciso </vt:lpstr>
      <vt:lpstr>Index.php</vt:lpstr>
      <vt:lpstr>Passagem de paramento via URI.</vt:lpstr>
      <vt:lpstr>Passagem de paramento via URI.</vt:lpstr>
      <vt:lpstr>Passagem de paramento via URI.</vt:lpstr>
      <vt:lpstr>Passagem de paramento via URI.</vt:lpstr>
      <vt:lpstr>POST, PUT, DELETE</vt:lpstr>
      <vt:lpstr>Exemplo Completo padrão MVC/POO</vt:lpstr>
      <vt:lpstr>.htaccess – Ainda é preciso </vt:lpstr>
      <vt:lpstr>Retangulo.php. Considerar que GETs e Sets foram programados</vt:lpstr>
      <vt:lpstr>index.php -1/4</vt:lpstr>
      <vt:lpstr>index.php -2/4</vt:lpstr>
      <vt:lpstr>index.php -3/4</vt:lpstr>
      <vt:lpstr>index.php -4/4</vt:lpstr>
      <vt:lpstr>Router.php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Classes de Roteamento</dc:title>
  <dc:creator>Hélio Lourenço Esperidião Ferreira</dc:creator>
  <cp:lastModifiedBy>Hélio Lourenço Esperidião Ferreira</cp:lastModifiedBy>
  <cp:revision>6</cp:revision>
  <dcterms:created xsi:type="dcterms:W3CDTF">2023-07-25T11:20:47Z</dcterms:created>
  <dcterms:modified xsi:type="dcterms:W3CDTF">2023-07-28T14:24:33Z</dcterms:modified>
</cp:coreProperties>
</file>