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78" r:id="rId5"/>
    <p:sldId id="312" r:id="rId6"/>
    <p:sldId id="311" r:id="rId7"/>
    <p:sldId id="313" r:id="rId8"/>
    <p:sldId id="314" r:id="rId9"/>
    <p:sldId id="257" r:id="rId10"/>
    <p:sldId id="281" r:id="rId11"/>
    <p:sldId id="282" r:id="rId12"/>
    <p:sldId id="283" r:id="rId13"/>
    <p:sldId id="291" r:id="rId14"/>
    <p:sldId id="267" r:id="rId15"/>
    <p:sldId id="261" r:id="rId16"/>
    <p:sldId id="262" r:id="rId17"/>
    <p:sldId id="263" r:id="rId18"/>
    <p:sldId id="284" r:id="rId19"/>
    <p:sldId id="264" r:id="rId20"/>
    <p:sldId id="265" r:id="rId21"/>
    <p:sldId id="285" r:id="rId22"/>
    <p:sldId id="310" r:id="rId23"/>
    <p:sldId id="266" r:id="rId24"/>
    <p:sldId id="287" r:id="rId25"/>
    <p:sldId id="288" r:id="rId26"/>
    <p:sldId id="298" r:id="rId27"/>
    <p:sldId id="299" r:id="rId28"/>
    <p:sldId id="292" r:id="rId29"/>
    <p:sldId id="293" r:id="rId30"/>
    <p:sldId id="306" r:id="rId31"/>
    <p:sldId id="268" r:id="rId32"/>
    <p:sldId id="290" r:id="rId33"/>
    <p:sldId id="269" r:id="rId34"/>
    <p:sldId id="270" r:id="rId35"/>
    <p:sldId id="271" r:id="rId36"/>
    <p:sldId id="273" r:id="rId37"/>
    <p:sldId id="275" r:id="rId38"/>
    <p:sldId id="307" r:id="rId39"/>
    <p:sldId id="308" r:id="rId40"/>
    <p:sldId id="309" r:id="rId41"/>
    <p:sldId id="294" r:id="rId42"/>
    <p:sldId id="295" r:id="rId43"/>
    <p:sldId id="296" r:id="rId44"/>
    <p:sldId id="297" r:id="rId45"/>
    <p:sldId id="276" r:id="rId46"/>
    <p:sldId id="301" r:id="rId47"/>
    <p:sldId id="318" r:id="rId48"/>
    <p:sldId id="315" r:id="rId49"/>
    <p:sldId id="316" r:id="rId50"/>
    <p:sldId id="317" r:id="rId51"/>
    <p:sldId id="324" r:id="rId52"/>
    <p:sldId id="325" r:id="rId53"/>
    <p:sldId id="326" r:id="rId54"/>
    <p:sldId id="327" r:id="rId55"/>
    <p:sldId id="328" r:id="rId56"/>
    <p:sldId id="329" r:id="rId57"/>
    <p:sldId id="330" r:id="rId58"/>
    <p:sldId id="331" r:id="rId59"/>
    <p:sldId id="332" r:id="rId60"/>
    <p:sldId id="334" r:id="rId61"/>
    <p:sldId id="336" r:id="rId62"/>
    <p:sldId id="333" r:id="rId63"/>
    <p:sldId id="337" r:id="rId64"/>
    <p:sldId id="338" r:id="rId65"/>
    <p:sldId id="339" r:id="rId66"/>
    <p:sldId id="340" r:id="rId67"/>
    <p:sldId id="300" r:id="rId68"/>
    <p:sldId id="322" r:id="rId69"/>
    <p:sldId id="304" r:id="rId70"/>
    <p:sldId id="319" r:id="rId71"/>
    <p:sldId id="320" r:id="rId72"/>
    <p:sldId id="321" r:id="rId73"/>
    <p:sldId id="303" r:id="rId74"/>
    <p:sldId id="323" r:id="rId75"/>
    <p:sldId id="305" r:id="rId7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9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4204B3-D92D-242F-1D48-BE67E654C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F8989C-1E82-B383-82FA-00077732F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AF3C3F3-9C78-C6A3-3A03-27D11F461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E26F0B5-886E-C954-5D72-96A380AEB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C789E0-56CA-A7D1-EC47-87438C6C0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9363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2BE465-4555-A051-6DF2-9A493F637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4099478-DC48-AE4F-ECDE-F2E312FBC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07758BD-E4FB-BAD5-FADB-28A18D88C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4CCF57-BFE2-A2E4-5D5A-A2C31CCC1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7E3CA15-E8EF-F8EF-0928-AF109511A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606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6D70E7E-DE80-B065-F743-5A518C6451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3FCE81C-64FE-4CD1-86D9-F142F35DA3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BE2677E-FDF7-52DC-4669-254883F7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D49EFF9-0D17-6205-2059-CABC36004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002D45-52EF-1E33-73D1-4F7ADE3D4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0601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ED49A5-23EA-8213-556F-189FEE7A2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6ADC531-C8C0-A304-93D9-3D6371667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1FDFD4E-3DA2-1D31-77FE-82B8AA773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C300EC8-2461-752A-AFBE-27F7E7458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1FD316-D86B-FBF7-646E-60162677A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460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7396F0-043E-2C45-A91C-55A48EC89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E24DB1C-0A4E-4313-8FF4-3A9F53578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A9C7D96-F29F-1162-3937-F84F8DBDB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B19F4EF-9C75-B331-1F54-596195351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9507BE-0C1E-0485-1742-F269633E6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6470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6160EA-484C-4D90-A89F-2D8FFDD02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EF40EC-F9D0-8FC4-2F3D-66CC1D9527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608DE66-7BEC-DA4B-F170-759AFC045D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1B8B74F-BC69-A28C-59F0-369AD11DC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40E3F19-1D47-C01A-3457-3FCCFA028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77B14A1-E218-481E-FE22-39468F0D0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6421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14E84F-03C1-7BBE-19F6-1B4AADA6B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537BFDD-CC8A-B756-AE29-D70B04F37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F07EDEE-23DC-0D0A-6BF5-0380558BE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0BEDD80-DD62-3347-9575-4186F109EC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DE4BF55-33AB-458C-F48E-B11410AD36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F1F1A8E-98A7-3F76-D4BF-AB4F45A5B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6698B6C-8263-AEAE-3171-B38E07C0F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7E27B98C-B8EB-2C57-5587-BA37B6569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463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BB0BF3-B833-2E96-C375-431A4AB05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6EBBEB8-917B-3449-7629-54C13B3FC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052E6A4-8C78-707D-FBDC-AD4AF0CC4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DA927A5-CF9D-C09B-C2F5-7151CBFE8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7431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EA59BED-6E53-338F-670A-2C3C7954B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C9A3352-6D66-2542-E95F-AF48E7F1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6F338B9-ACB6-B219-F2E4-591E2F988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3028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B4B10C-98B4-71BD-BBC6-3207F5ACA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681BEAC-EA04-D084-AEF1-708BBDCB7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9B2BDD7-6DCE-A6FA-90F3-B0D1913CA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FF5F8B-F42D-7217-82B2-3B3F68C72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7341587-BA31-4AFF-3473-633B3E1B4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572C89D-6A8D-D9CE-E188-87B0CEFAE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3096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477CAE-75E9-BB16-6BE9-B41200FB7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6BAF0A6-02A0-DFA5-3014-6AF1BA769F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49C150A-BE0F-A853-D724-EB196855E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CB4F1AB-89B9-27CC-2B3E-F75261DD0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45B6C2F-975A-322C-0557-C54E8ECB7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458A0DB-3621-0506-384F-5CCA027CD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550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3E662A50-204D-B7F0-19C7-747E8D33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48059B2-63F9-80E2-F7E3-0CE79B3BE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E05CE6A-7B18-B791-B36D-B18B835E25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9FC7D-28EB-4807-80AB-D29FA5E05DD3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D007D0D-75D6-3BFE-D8F0-E27081E0B8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603B343-33C4-D114-C636-08C484EF1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40057-8697-4565-8E79-756A5EFC3F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7544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jwt.io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8555C5B3-193A-4749-9AFD-682E53CDD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2EAE06A6-F76A-41C9-827A-C561B0044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3"/>
            <a:ext cx="12192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89F9D4E8-0639-444B-949B-9518585061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80861" y="0"/>
            <a:ext cx="7661934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45000"/>
                </a:schemeClr>
              </a:gs>
              <a:gs pos="100000">
                <a:srgbClr val="000000">
                  <a:alpha val="29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7E3DA7A2-ED70-4BBA-AB72-00AD461FA4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80862" y="-6"/>
            <a:ext cx="11711138" cy="6410334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rgbClr val="000000">
                  <a:alpha val="41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47D37B0-82BB-5EFA-EA69-6CEDC85943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7208" y="857251"/>
            <a:ext cx="4747280" cy="3098061"/>
          </a:xfrm>
        </p:spPr>
        <p:txBody>
          <a:bodyPr anchor="b">
            <a:normAutofit/>
          </a:bodyPr>
          <a:lstStyle/>
          <a:p>
            <a:pPr algn="l"/>
            <a:r>
              <a:rPr lang="pt-BR" sz="4800">
                <a:solidFill>
                  <a:srgbClr val="FFFFFF"/>
                </a:solidFill>
              </a:rPr>
              <a:t>JWT</a:t>
            </a:r>
            <a:br>
              <a:rPr lang="pt-BR" sz="4800">
                <a:solidFill>
                  <a:srgbClr val="FFFFFF"/>
                </a:solidFill>
              </a:rPr>
            </a:br>
            <a:r>
              <a:rPr lang="pt-BR" sz="4800">
                <a:solidFill>
                  <a:srgbClr val="FFFFFF"/>
                </a:solidFill>
              </a:rPr>
              <a:t>JSON Web Token</a:t>
            </a:r>
          </a:p>
        </p:txBody>
      </p:sp>
      <p:sp>
        <p:nvSpPr>
          <p:cNvPr id="2063" name="Rectangle 2062">
            <a:extLst>
              <a:ext uri="{FF2B5EF4-FFF2-40B4-BE49-F238E27FC236}">
                <a16:creationId xmlns:a16="http://schemas.microsoft.com/office/drawing/2014/main" id="{FC485432-3647-4218-B5D3-15D3FA222B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844797" y="-489206"/>
            <a:ext cx="2502408" cy="12191998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8000">
                <a:schemeClr val="accent1">
                  <a:lumMod val="50000"/>
                  <a:alpha val="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EC4E11F-6F62-CA27-2A22-F170FEFA47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7208" y="4756265"/>
            <a:ext cx="4393278" cy="1244483"/>
          </a:xfrm>
        </p:spPr>
        <p:txBody>
          <a:bodyPr anchor="t">
            <a:normAutofit/>
          </a:bodyPr>
          <a:lstStyle/>
          <a:p>
            <a:pPr algn="l"/>
            <a:r>
              <a:rPr lang="pt-BR">
                <a:solidFill>
                  <a:srgbClr val="FFFFFF"/>
                </a:solidFill>
              </a:rPr>
              <a:t>Prof. Me. Hélio Esperidião</a:t>
            </a:r>
          </a:p>
        </p:txBody>
      </p:sp>
      <p:sp>
        <p:nvSpPr>
          <p:cNvPr id="2065" name="Oval 2064">
            <a:extLst>
              <a:ext uri="{FF2B5EF4-FFF2-40B4-BE49-F238E27FC236}">
                <a16:creationId xmlns:a16="http://schemas.microsoft.com/office/drawing/2014/main" id="{F4AFDDCA-6ABA-4D23-8A5C-1BF0F4308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0589" y="1062544"/>
            <a:ext cx="4756162" cy="47561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Desvendando JSON Web Token (JWT) - Simplificando a Autenticação na Web.">
            <a:extLst>
              <a:ext uri="{FF2B5EF4-FFF2-40B4-BE49-F238E27FC236}">
                <a16:creationId xmlns:a16="http://schemas.microsoft.com/office/drawing/2014/main" id="{43384877-6758-07B4-0D3D-EA2648820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20559" y="2889583"/>
            <a:ext cx="3737164" cy="109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842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DDC18E-5DA2-7D88-7A3E-0344AA975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Quando e onde eu posso usar um </a:t>
            </a:r>
            <a:r>
              <a:rPr lang="pt-BR" dirty="0" err="1"/>
              <a:t>JWT</a:t>
            </a:r>
            <a:r>
              <a:rPr lang="pt-BR" dirty="0"/>
              <a:t>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2E98BD6-B74B-4DC7-A1BD-804AE0CCC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Você pode usar, por exemplo, em um cenário de autorização. Depois que o usuário estiver conectado, é possível que cada solicitação verifique se está incluso o </a:t>
            </a:r>
            <a:r>
              <a:rPr lang="pt-BR" dirty="0" err="1"/>
              <a:t>JWT</a:t>
            </a:r>
            <a:r>
              <a:rPr lang="pt-BR" dirty="0"/>
              <a:t>, permitindo que o usuário acesse rotas, serviços e outros recursos.</a:t>
            </a:r>
          </a:p>
          <a:p>
            <a:r>
              <a:rPr lang="pt-BR" dirty="0"/>
              <a:t>Outro cenário de utilização de </a:t>
            </a:r>
            <a:r>
              <a:rPr lang="pt-BR" dirty="0" err="1"/>
              <a:t>JWTs</a:t>
            </a:r>
            <a:r>
              <a:rPr lang="pt-BR" dirty="0"/>
              <a:t> são as trocas de informações pois, como eles são assinados, é possível ter certeza de que os remetentes são quem dizem ser quem são. </a:t>
            </a:r>
          </a:p>
          <a:p>
            <a:endParaRPr lang="pt-BR" dirty="0"/>
          </a:p>
          <a:p>
            <a:r>
              <a:rPr lang="pt-BR" dirty="0"/>
              <a:t>Podemos identificar se o conteúdo da assinatura foi alterado ou não devido à composição de um </a:t>
            </a:r>
            <a:r>
              <a:rPr lang="pt-BR" dirty="0" err="1"/>
              <a:t>JWT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6240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AFF03C-3C35-1562-E249-C23C0EE61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Terminologias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A1EDC03-509F-906E-DCCA-200CCB532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/>
              <a:t>JOSE (JSON </a:t>
            </a:r>
            <a:r>
              <a:rPr lang="pt-BR" dirty="0" err="1"/>
              <a:t>Object</a:t>
            </a:r>
            <a:r>
              <a:rPr lang="pt-BR" dirty="0"/>
              <a:t> </a:t>
            </a:r>
            <a:r>
              <a:rPr lang="pt-BR" dirty="0" err="1"/>
              <a:t>Signing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Encryption</a:t>
            </a:r>
            <a:r>
              <a:rPr lang="pt-BR" dirty="0"/>
              <a:t>) significa Assinatura e Criptografia de Objetos JSON. </a:t>
            </a:r>
          </a:p>
          <a:p>
            <a:r>
              <a:rPr lang="pt-BR" dirty="0"/>
              <a:t>O </a:t>
            </a:r>
            <a:r>
              <a:rPr lang="pt-BR" dirty="0" err="1"/>
              <a:t>JWT</a:t>
            </a:r>
            <a:r>
              <a:rPr lang="pt-BR" dirty="0"/>
              <a:t> é uma das especificações dessa família e representa o formato de token. </a:t>
            </a:r>
          </a:p>
          <a:p>
            <a:r>
              <a:rPr lang="pt-BR" dirty="0"/>
              <a:t>Além do </a:t>
            </a:r>
            <a:r>
              <a:rPr lang="pt-BR" dirty="0" err="1"/>
              <a:t>JWT</a:t>
            </a:r>
            <a:r>
              <a:rPr lang="pt-BR" dirty="0"/>
              <a:t>, existem outras especificações relacionadas, como:</a:t>
            </a:r>
          </a:p>
          <a:p>
            <a:pPr lvl="1"/>
            <a:r>
              <a:rPr lang="pt-BR" dirty="0" err="1"/>
              <a:t>JWT</a:t>
            </a:r>
            <a:r>
              <a:rPr lang="pt-BR" dirty="0"/>
              <a:t> (JSON Web Tokens): representa o token propriamente dito;</a:t>
            </a:r>
          </a:p>
          <a:p>
            <a:pPr lvl="1"/>
            <a:r>
              <a:rPr lang="pt-BR" dirty="0" err="1"/>
              <a:t>JWS</a:t>
            </a:r>
            <a:r>
              <a:rPr lang="pt-BR" dirty="0"/>
              <a:t> (JSON Web </a:t>
            </a:r>
            <a:r>
              <a:rPr lang="pt-BR" dirty="0" err="1"/>
              <a:t>Signature</a:t>
            </a:r>
            <a:r>
              <a:rPr lang="pt-BR" dirty="0"/>
              <a:t>): representa a assinatura do token;</a:t>
            </a:r>
          </a:p>
          <a:p>
            <a:pPr lvl="1"/>
            <a:r>
              <a:rPr lang="pt-BR" dirty="0" err="1"/>
              <a:t>JWE</a:t>
            </a:r>
            <a:r>
              <a:rPr lang="pt-BR" dirty="0"/>
              <a:t> (JSON Web </a:t>
            </a:r>
            <a:r>
              <a:rPr lang="pt-BR" dirty="0" err="1"/>
              <a:t>Encryption</a:t>
            </a:r>
            <a:r>
              <a:rPr lang="pt-BR" dirty="0"/>
              <a:t>): representa a assinatura para criptografia do token;</a:t>
            </a:r>
          </a:p>
          <a:p>
            <a:pPr lvl="1"/>
            <a:r>
              <a:rPr lang="pt-BR" dirty="0" err="1"/>
              <a:t>JWK</a:t>
            </a:r>
            <a:r>
              <a:rPr lang="pt-BR" dirty="0"/>
              <a:t> (JSON Web Keys): representa as chaves para a assinatura;</a:t>
            </a:r>
          </a:p>
          <a:p>
            <a:pPr lvl="1"/>
            <a:r>
              <a:rPr lang="pt-BR" dirty="0" err="1"/>
              <a:t>JWA</a:t>
            </a:r>
            <a:r>
              <a:rPr lang="pt-BR" dirty="0"/>
              <a:t> (JSON Web </a:t>
            </a:r>
            <a:r>
              <a:rPr lang="pt-BR" dirty="0" err="1"/>
              <a:t>Algorithms</a:t>
            </a:r>
            <a:r>
              <a:rPr lang="pt-BR" dirty="0"/>
              <a:t>): representa os algoritmos para assinatura do token.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17794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EF9061-69EB-7EB6-E988-140049D85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Componentes básicos de um JSON Web Token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6C17CC-3301-A8A6-F4B5-AF4822806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Um </a:t>
            </a:r>
            <a:r>
              <a:rPr lang="pt-BR" dirty="0" err="1"/>
              <a:t>JWT</a:t>
            </a:r>
            <a:r>
              <a:rPr lang="pt-BR" dirty="0"/>
              <a:t> possui uma estrutura básica composta por:</a:t>
            </a:r>
          </a:p>
          <a:p>
            <a:pPr lvl="1"/>
            <a:r>
              <a:rPr lang="pt-BR" dirty="0"/>
              <a:t>header</a:t>
            </a:r>
          </a:p>
          <a:p>
            <a:pPr lvl="1"/>
            <a:r>
              <a:rPr lang="pt-BR" dirty="0" err="1"/>
              <a:t>payload</a:t>
            </a:r>
            <a:r>
              <a:rPr lang="pt-BR" dirty="0"/>
              <a:t> </a:t>
            </a:r>
          </a:p>
          <a:p>
            <a:pPr lvl="1"/>
            <a:r>
              <a:rPr lang="pt-BR" dirty="0" err="1"/>
              <a:t>signature</a:t>
            </a:r>
            <a:r>
              <a:rPr lang="pt-BR" dirty="0"/>
              <a:t>. </a:t>
            </a:r>
          </a:p>
          <a:p>
            <a:r>
              <a:rPr lang="pt-BR" dirty="0"/>
              <a:t>Essas três partes são separadas por pontos ( . ). </a:t>
            </a:r>
          </a:p>
          <a:p>
            <a:r>
              <a:rPr lang="pt-BR" dirty="0"/>
              <a:t>É Representado por: </a:t>
            </a:r>
            <a:r>
              <a:rPr lang="pt-BR" dirty="0" err="1"/>
              <a:t>header.payload.signature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6140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5EA6B2-655F-3353-96C2-F7E7A0D8D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de um token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B37B54E-05D9-6984-DE01-28CA3524F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Para realizar operações no sistema o usuário precisa enviar um token valido.</a:t>
            </a:r>
          </a:p>
          <a:p>
            <a:pPr lvl="1"/>
            <a:r>
              <a:rPr lang="pt-BR" dirty="0">
                <a:highlight>
                  <a:srgbClr val="FFFF00"/>
                </a:highlight>
              </a:rPr>
              <a:t>header</a:t>
            </a:r>
          </a:p>
          <a:p>
            <a:pPr lvl="1"/>
            <a:r>
              <a:rPr lang="pt-BR" dirty="0" err="1">
                <a:highlight>
                  <a:srgbClr val="00FF00"/>
                </a:highlight>
              </a:rPr>
              <a:t>payload</a:t>
            </a:r>
            <a:r>
              <a:rPr lang="pt-BR" dirty="0"/>
              <a:t> </a:t>
            </a:r>
          </a:p>
          <a:p>
            <a:pPr lvl="1"/>
            <a:r>
              <a:rPr lang="pt-BR" dirty="0" err="1">
                <a:highlight>
                  <a:srgbClr val="FF00FF"/>
                </a:highlight>
              </a:rPr>
              <a:t>signature</a:t>
            </a:r>
            <a:endParaRPr lang="pt-BR" dirty="0"/>
          </a:p>
          <a:p>
            <a:r>
              <a:rPr lang="pt-BR" dirty="0"/>
              <a:t>Token:</a:t>
            </a:r>
            <a:r>
              <a:rPr lang="pt-BR" dirty="0">
                <a:highlight>
                  <a:srgbClr val="FFFF00"/>
                </a:highlight>
              </a:rPr>
              <a:t>eyJhbGciOiJIUzI1NiIsInR5cCI6IkpXVCJ9</a:t>
            </a:r>
            <a:r>
              <a:rPr lang="pt-BR" dirty="0"/>
              <a:t>.</a:t>
            </a:r>
            <a:r>
              <a:rPr lang="pt-BR" dirty="0">
                <a:highlight>
                  <a:srgbClr val="00FF00"/>
                </a:highlight>
              </a:rPr>
              <a:t>eyJzdWIiOiIxMjM0NTY3ODkwIiwibmFtZSI6IkjDqWxpbyBFc3BlcmlkacOjbyIsImVtYWlsIjoiaGVsaW9lc3BlcmlkaWFvQGdtYWlsLmNvbSIsImlhdCI6MTUxNjIzOTAyMn0</a:t>
            </a:r>
            <a:r>
              <a:rPr lang="pt-BR" dirty="0"/>
              <a:t>.</a:t>
            </a:r>
            <a:r>
              <a:rPr lang="pt-BR" dirty="0">
                <a:highlight>
                  <a:srgbClr val="FF00FF"/>
                </a:highlight>
              </a:rPr>
              <a:t>cQhpa4tI02HXOQaCYlWVHkMQGjtaZwSYDdN8c4fXfgo</a:t>
            </a:r>
          </a:p>
        </p:txBody>
      </p:sp>
    </p:spTree>
    <p:extLst>
      <p:ext uri="{BB962C8B-B14F-4D97-AF65-F5344CB8AC3E}">
        <p14:creationId xmlns:p14="http://schemas.microsoft.com/office/powerpoint/2010/main" val="144911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BDDDAE-7296-F4B6-2CA5-EFC3F1DDE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30B82D0-BEB7-201F-C576-257ED7980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JWT (JSON Web Token) (in)security - research.securitum.com">
            <a:extLst>
              <a:ext uri="{FF2B5EF4-FFF2-40B4-BE49-F238E27FC236}">
                <a16:creationId xmlns:a16="http://schemas.microsoft.com/office/drawing/2014/main" id="{91EDC3B0-F722-C1B1-7202-72D301C71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2300"/>
            <a:ext cx="12192000" cy="561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864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9726EE-48AB-6BEE-4450-297841D6B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Estrutura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66BE931-D31C-7B0B-1D88-FEACF08AC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 estrutura de um </a:t>
            </a:r>
            <a:r>
              <a:rPr lang="pt-BR" dirty="0" err="1"/>
              <a:t>JWT</a:t>
            </a:r>
            <a:r>
              <a:rPr lang="pt-BR" dirty="0"/>
              <a:t> é composta por 3 partes: </a:t>
            </a:r>
          </a:p>
          <a:p>
            <a:pPr lvl="1"/>
            <a:r>
              <a:rPr lang="pt-BR" dirty="0"/>
              <a:t>Header, </a:t>
            </a:r>
          </a:p>
          <a:p>
            <a:pPr lvl="1"/>
            <a:r>
              <a:rPr lang="pt-BR" dirty="0" err="1"/>
              <a:t>Payload</a:t>
            </a:r>
            <a:r>
              <a:rPr lang="pt-BR" dirty="0"/>
              <a:t> e </a:t>
            </a:r>
          </a:p>
          <a:p>
            <a:pPr lvl="1"/>
            <a:r>
              <a:rPr lang="pt-BR" dirty="0" err="1"/>
              <a:t>Signature</a:t>
            </a:r>
            <a:r>
              <a:rPr lang="pt-BR" dirty="0"/>
              <a:t>; </a:t>
            </a:r>
          </a:p>
          <a:p>
            <a:r>
              <a:rPr lang="pt-BR" dirty="0"/>
              <a:t>As partes são separadas por um ponto (.) e cada parte é individualmente encodada em </a:t>
            </a:r>
            <a:r>
              <a:rPr lang="pt-BR" dirty="0" err="1"/>
              <a:t>Base64Url</a:t>
            </a:r>
            <a:r>
              <a:rPr lang="pt-BR" dirty="0"/>
              <a:t>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58240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D240E7-6CBC-2F3D-6A7B-076C811C4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Base64Url</a:t>
            </a:r>
            <a:r>
              <a:rPr lang="pt-BR" dirty="0"/>
              <a:t>/</a:t>
            </a:r>
            <a:r>
              <a:rPr lang="pt-BR" dirty="0" err="1"/>
              <a:t>Base64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FE1E017-3593-C6CB-B065-7E2A75F647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err="1"/>
              <a:t>Base64Url</a:t>
            </a:r>
            <a:r>
              <a:rPr lang="pt-BR" dirty="0"/>
              <a:t> é uma variação do esquema de codificação </a:t>
            </a:r>
            <a:r>
              <a:rPr lang="pt-BR" dirty="0" err="1"/>
              <a:t>Base64</a:t>
            </a:r>
            <a:r>
              <a:rPr lang="pt-BR" dirty="0"/>
              <a:t>, projetada para ser segura e amigável para ser usada em URLs/</a:t>
            </a:r>
            <a:r>
              <a:rPr lang="pt-BR" dirty="0" err="1"/>
              <a:t>URIs</a:t>
            </a:r>
            <a:r>
              <a:rPr lang="pt-BR" dirty="0"/>
              <a:t> e formatos que aceitam apenas caracteres seguros. </a:t>
            </a:r>
          </a:p>
          <a:p>
            <a:r>
              <a:rPr lang="pt-BR" dirty="0"/>
              <a:t>O esquema </a:t>
            </a:r>
            <a:r>
              <a:rPr lang="pt-BR" dirty="0" err="1"/>
              <a:t>Base64</a:t>
            </a:r>
            <a:r>
              <a:rPr lang="pt-BR" dirty="0"/>
              <a:t> é comumente usado, mas ele pode conter alguns caracteres que não são seguros para URLs, como o sinal de igual (=) ou o símbolo de adição (+), o que pode causar problemas em alguns contextos.</a:t>
            </a:r>
          </a:p>
          <a:p>
            <a:r>
              <a:rPr lang="pt-BR" dirty="0"/>
              <a:t>O </a:t>
            </a:r>
            <a:r>
              <a:rPr lang="pt-BR" dirty="0" err="1"/>
              <a:t>Base64Url</a:t>
            </a:r>
            <a:r>
              <a:rPr lang="pt-BR" dirty="0"/>
              <a:t> substitui os caracteres "padrão" do esquema </a:t>
            </a:r>
            <a:r>
              <a:rPr lang="pt-BR" dirty="0" err="1"/>
              <a:t>Base64</a:t>
            </a:r>
            <a:r>
              <a:rPr lang="pt-BR" dirty="0"/>
              <a:t> que podem causar problemas em URLs. Especificamente, ele substitui o sinal de igual (=) por </a:t>
            </a:r>
            <a:r>
              <a:rPr lang="pt-BR" dirty="0" err="1"/>
              <a:t>underline</a:t>
            </a:r>
            <a:r>
              <a:rPr lang="pt-BR" dirty="0"/>
              <a:t> (_), o símbolo de adição (+) por hífen (-) e remove os caracteres de barra (/)</a:t>
            </a:r>
          </a:p>
        </p:txBody>
      </p:sp>
    </p:spTree>
    <p:extLst>
      <p:ext uri="{BB962C8B-B14F-4D97-AF65-F5344CB8AC3E}">
        <p14:creationId xmlns:p14="http://schemas.microsoft.com/office/powerpoint/2010/main" val="2000420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A1B897-129B-B8CC-AFB9-BBFF734BB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Header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57CEF6F-47B3-9FF9-0158-942284191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header especifica o algoritmo que foi utilizado para gerar a assinatura do Token.</a:t>
            </a:r>
          </a:p>
        </p:txBody>
      </p:sp>
    </p:spTree>
    <p:extLst>
      <p:ext uri="{BB962C8B-B14F-4D97-AF65-F5344CB8AC3E}">
        <p14:creationId xmlns:p14="http://schemas.microsoft.com/office/powerpoint/2010/main" val="2543391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40F6DD-D3CB-50B6-3E04-B98D8496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Header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42ECFA0-DB48-1D32-5CB1-9305678BF2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cabeçalho (</a:t>
            </a:r>
            <a:r>
              <a:rPr lang="pt-BR" dirty="0" err="1"/>
              <a:t>headers</a:t>
            </a:r>
            <a:r>
              <a:rPr lang="pt-BR" dirty="0"/>
              <a:t>) do token é onde passamos basicamente duas informações: o "</a:t>
            </a:r>
            <a:r>
              <a:rPr lang="pt-BR" dirty="0" err="1"/>
              <a:t>alg</a:t>
            </a:r>
            <a:r>
              <a:rPr lang="pt-BR" dirty="0"/>
              <a:t>", que informa qual algoritmo é usado para criar a assinatura, e o "</a:t>
            </a:r>
            <a:r>
              <a:rPr lang="pt-BR" dirty="0" err="1"/>
              <a:t>typ</a:t>
            </a:r>
            <a:r>
              <a:rPr lang="pt-BR" dirty="0"/>
              <a:t>", que indica o tipo de token utilizado.</a:t>
            </a:r>
          </a:p>
          <a:p>
            <a:endParaRPr lang="pt-BR" dirty="0"/>
          </a:p>
          <a:p>
            <a:r>
              <a:rPr lang="pt-BR" dirty="0"/>
              <a:t>Exemplo: </a:t>
            </a:r>
            <a:br>
              <a:rPr lang="pt-BR" dirty="0"/>
            </a:br>
            <a:endParaRPr lang="pt-BR" dirty="0"/>
          </a:p>
          <a:p>
            <a:r>
              <a:rPr lang="pt-BR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{ "</a:t>
            </a:r>
            <a:r>
              <a:rPr lang="pt-BR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alg</a:t>
            </a:r>
            <a:r>
              <a:rPr lang="pt-BR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": "</a:t>
            </a:r>
            <a:r>
              <a:rPr lang="pt-BR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HS256</a:t>
            </a:r>
            <a:r>
              <a:rPr lang="pt-BR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", "</a:t>
            </a:r>
            <a:r>
              <a:rPr lang="pt-BR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  <a:r>
              <a:rPr lang="pt-BR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": "</a:t>
            </a:r>
            <a:r>
              <a:rPr lang="pt-BR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JWT</a:t>
            </a:r>
            <a:r>
              <a:rPr lang="pt-BR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" }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14755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04A8AF-4458-0F78-117F-468C4357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Payload</a:t>
            </a:r>
            <a:r>
              <a:rPr lang="pt-BR" dirty="0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F37CFCB-85A1-19CA-99EB-7F69CA917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</a:t>
            </a:r>
            <a:r>
              <a:rPr lang="pt-BR" dirty="0" err="1"/>
              <a:t>Payload</a:t>
            </a:r>
            <a:r>
              <a:rPr lang="pt-BR" dirty="0"/>
              <a:t> é uma estrutura em formato JSON que contém as reivindicações (</a:t>
            </a:r>
            <a:r>
              <a:rPr lang="pt-BR" dirty="0" err="1"/>
              <a:t>claims</a:t>
            </a:r>
            <a:r>
              <a:rPr lang="pt-BR" dirty="0"/>
              <a:t>) relacionadas à entidade em questão.</a:t>
            </a:r>
          </a:p>
          <a:p>
            <a:r>
              <a:rPr lang="pt-BR" dirty="0"/>
              <a:t>É utilizado para armazenar dados do usuário autenticado durante processos de autenticação. </a:t>
            </a:r>
          </a:p>
          <a:p>
            <a:r>
              <a:rPr lang="pt-BR" dirty="0"/>
              <a:t>Essas reivindicações podem ser classificadas em três tipos:</a:t>
            </a:r>
          </a:p>
          <a:p>
            <a:pPr lvl="1"/>
            <a:r>
              <a:rPr lang="pt-BR" dirty="0" err="1"/>
              <a:t>Reserved</a:t>
            </a:r>
            <a:r>
              <a:rPr lang="pt-BR" dirty="0"/>
              <a:t> </a:t>
            </a:r>
            <a:r>
              <a:rPr lang="pt-BR" dirty="0" err="1"/>
              <a:t>claims</a:t>
            </a:r>
            <a:r>
              <a:rPr lang="pt-BR" dirty="0"/>
              <a:t> (reivindicações reservadas), </a:t>
            </a:r>
          </a:p>
          <a:p>
            <a:pPr lvl="1"/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claims</a:t>
            </a:r>
            <a:r>
              <a:rPr lang="pt-BR" dirty="0"/>
              <a:t> (reivindicações públicas)</a:t>
            </a:r>
          </a:p>
          <a:p>
            <a:pPr lvl="1"/>
            <a:r>
              <a:rPr lang="pt-BR" dirty="0"/>
              <a:t>Private </a:t>
            </a:r>
            <a:r>
              <a:rPr lang="pt-BR" dirty="0" err="1"/>
              <a:t>claims</a:t>
            </a:r>
            <a:r>
              <a:rPr lang="pt-BR" dirty="0"/>
              <a:t> (reivindicações privadas).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4724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714FF6-25F1-CCAD-AC2C-F35AD62DD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Web Services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A24911-3C41-206C-3E3D-EB3F9AF29E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Os Web Services são componentes que possibilitam que diferentes aplicações se comuniquem, enviando e recebendo dados de forma padronizada. </a:t>
            </a:r>
          </a:p>
          <a:p>
            <a:r>
              <a:rPr lang="pt-BR" dirty="0"/>
              <a:t>Cada aplicação pode utilizar sua própria linguagem de programação e efetuar comunicação por meio de um formato intermediário universal, como XML, JSON ou </a:t>
            </a:r>
            <a:r>
              <a:rPr lang="pt-BR" dirty="0" err="1"/>
              <a:t>CSV</a:t>
            </a:r>
            <a:r>
              <a:rPr lang="pt-BR" dirty="0"/>
              <a:t>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79477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EA58A3-91E2-C92C-CFDF-576AB619F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A3988C9-C12D-2B9B-0A16-0968642FD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As reivindicações reservadas contêm informações padrão e bem definidas pelo padrão </a:t>
            </a:r>
            <a:r>
              <a:rPr lang="pt-BR" dirty="0" err="1"/>
              <a:t>JWT</a:t>
            </a:r>
            <a:r>
              <a:rPr lang="pt-BR" dirty="0"/>
              <a:t> (JSON Web Token) e possuem um significado pré-definido e são amplamente reconhecidas.</a:t>
            </a:r>
          </a:p>
          <a:p>
            <a:r>
              <a:rPr lang="pt-BR" dirty="0"/>
              <a:t> As reivindicações públicas referem-se a informações que são compartilhadas publicamente e podem ser utilizadas entre diferentes partes sem preocupações com confidencialidade. </a:t>
            </a:r>
          </a:p>
          <a:p>
            <a:r>
              <a:rPr lang="pt-BR" dirty="0"/>
              <a:t>Por fim, as reivindicações privadas são informações específicas de uma aplicação ou uso particular, destinadas apenas para partes específicas que acordam seu significado.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87216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F166DE-E190-31F2-2696-2919FDDCB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Payload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BD0911-4D94-BDEF-07DD-D040113A7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O </a:t>
            </a:r>
            <a:r>
              <a:rPr lang="pt-BR" dirty="0" err="1"/>
              <a:t>payload</a:t>
            </a:r>
            <a:r>
              <a:rPr lang="pt-BR" dirty="0"/>
              <a:t> é o componente onde encontramos os dados relacionados à autenticação, </a:t>
            </a:r>
            <a:r>
              <a:rPr lang="pt-BR" dirty="0" err="1"/>
              <a:t>email</a:t>
            </a:r>
            <a:r>
              <a:rPr lang="pt-BR" dirty="0"/>
              <a:t>, </a:t>
            </a:r>
            <a:r>
              <a:rPr lang="pt-BR" b="0" i="0" dirty="0">
                <a:effectLst/>
                <a:latin typeface="Courier New" panose="02070309020205020404" pitchFamily="49" charset="0"/>
              </a:rPr>
              <a:t>nome</a:t>
            </a:r>
            <a:r>
              <a:rPr lang="pt-BR" dirty="0"/>
              <a:t> por exemplo.</a:t>
            </a:r>
          </a:p>
          <a:p>
            <a:endParaRPr lang="pt-BR" dirty="0"/>
          </a:p>
          <a:p>
            <a:pPr marL="0" indent="0">
              <a:buNone/>
            </a:pP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"sub": "1234567890",</a:t>
            </a:r>
          </a:p>
          <a:p>
            <a:pPr marL="0" indent="0">
              <a:buNone/>
            </a:pPr>
            <a:r>
              <a:rPr lang="pt-BR" dirty="0"/>
              <a:t>  "</a:t>
            </a:r>
            <a:r>
              <a:rPr lang="pt-BR" dirty="0" err="1"/>
              <a:t>name</a:t>
            </a:r>
            <a:r>
              <a:rPr lang="pt-BR" dirty="0"/>
              <a:t>": "Hélio Esperidião",</a:t>
            </a:r>
          </a:p>
          <a:p>
            <a:pPr marL="0" indent="0">
              <a:buNone/>
            </a:pPr>
            <a:r>
              <a:rPr lang="pt-BR" dirty="0"/>
              <a:t>  "</a:t>
            </a:r>
            <a:r>
              <a:rPr lang="pt-BR" dirty="0" err="1"/>
              <a:t>email</a:t>
            </a:r>
            <a:r>
              <a:rPr lang="pt-BR" dirty="0"/>
              <a:t>": "helioesperidiao@gmail.com",</a:t>
            </a:r>
          </a:p>
          <a:p>
            <a:pPr marL="0" indent="0">
              <a:buNone/>
            </a:pPr>
            <a:r>
              <a:rPr lang="pt-BR" dirty="0"/>
              <a:t>  "</a:t>
            </a:r>
            <a:r>
              <a:rPr lang="pt-BR" dirty="0" err="1"/>
              <a:t>iat</a:t>
            </a:r>
            <a:r>
              <a:rPr lang="pt-BR" dirty="0"/>
              <a:t>": 1516239022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6208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574ADA-ACB8-60E1-39EA-8E2175C92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Payload</a:t>
            </a:r>
            <a:r>
              <a:rPr lang="pt-BR" dirty="0"/>
              <a:t>:</a:t>
            </a:r>
            <a:br>
              <a:rPr lang="pt-BR" dirty="0"/>
            </a:br>
            <a:r>
              <a:rPr lang="pt-BR" dirty="0" err="1"/>
              <a:t>claims</a:t>
            </a:r>
            <a:r>
              <a:rPr lang="pt-BR" dirty="0"/>
              <a:t> </a:t>
            </a:r>
            <a:r>
              <a:rPr lang="pt-BR" dirty="0" err="1"/>
              <a:t>RFC</a:t>
            </a:r>
            <a:r>
              <a:rPr lang="pt-BR" dirty="0"/>
              <a:t> 7519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57110B-D688-6CC7-8E73-CEA84042E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/>
              <a:t>“</a:t>
            </a:r>
            <a:r>
              <a:rPr lang="pt-BR" dirty="0" err="1"/>
              <a:t>iss</a:t>
            </a:r>
            <a:r>
              <a:rPr lang="pt-BR" dirty="0"/>
              <a:t>” – </a:t>
            </a:r>
            <a:r>
              <a:rPr lang="pt-BR" dirty="0" err="1"/>
              <a:t>Issuer</a:t>
            </a:r>
            <a:r>
              <a:rPr lang="pt-BR" dirty="0"/>
              <a:t> (Emissor) :</a:t>
            </a:r>
          </a:p>
          <a:p>
            <a:pPr lvl="1"/>
            <a:r>
              <a:rPr lang="pt-BR" dirty="0"/>
              <a:t>Responsável pela emissão do token.</a:t>
            </a:r>
          </a:p>
          <a:p>
            <a:r>
              <a:rPr lang="pt-BR" dirty="0"/>
              <a:t>“sub” – </a:t>
            </a:r>
            <a:r>
              <a:rPr lang="pt-BR" dirty="0" err="1"/>
              <a:t>Subject</a:t>
            </a:r>
            <a:r>
              <a:rPr lang="pt-BR" dirty="0"/>
              <a:t> (Sujeito) </a:t>
            </a:r>
          </a:p>
          <a:p>
            <a:pPr lvl="1"/>
            <a:r>
              <a:rPr lang="pt-BR" dirty="0"/>
              <a:t>A quem pertence o token</a:t>
            </a:r>
          </a:p>
          <a:p>
            <a:r>
              <a:rPr lang="pt-BR" dirty="0"/>
              <a:t>“</a:t>
            </a:r>
            <a:r>
              <a:rPr lang="pt-BR" dirty="0" err="1"/>
              <a:t>aud</a:t>
            </a:r>
            <a:r>
              <a:rPr lang="pt-BR" dirty="0"/>
              <a:t>” – </a:t>
            </a:r>
            <a:r>
              <a:rPr lang="pt-BR" dirty="0" err="1"/>
              <a:t>Audience</a:t>
            </a:r>
            <a:r>
              <a:rPr lang="pt-BR" dirty="0"/>
              <a:t> (Destinatário)  </a:t>
            </a:r>
          </a:p>
          <a:p>
            <a:pPr lvl="1"/>
            <a:r>
              <a:rPr lang="pt-BR" dirty="0"/>
              <a:t>Aplicação que irá utilizar o token</a:t>
            </a:r>
          </a:p>
          <a:p>
            <a:r>
              <a:rPr lang="pt-BR" dirty="0"/>
              <a:t>“</a:t>
            </a:r>
            <a:r>
              <a:rPr lang="pt-BR" dirty="0" err="1"/>
              <a:t>exp</a:t>
            </a:r>
            <a:r>
              <a:rPr lang="pt-BR" dirty="0"/>
              <a:t>” – </a:t>
            </a:r>
            <a:r>
              <a:rPr lang="pt-BR" dirty="0" err="1"/>
              <a:t>Expiration</a:t>
            </a:r>
            <a:r>
              <a:rPr lang="pt-BR" dirty="0"/>
              <a:t> Time (Tempo de expiração) </a:t>
            </a:r>
          </a:p>
          <a:p>
            <a:pPr lvl="1"/>
            <a:r>
              <a:rPr lang="pt-BR" dirty="0"/>
              <a:t>Data de validade do token</a:t>
            </a:r>
          </a:p>
          <a:p>
            <a:r>
              <a:rPr lang="pt-BR" dirty="0"/>
              <a:t>“</a:t>
            </a:r>
            <a:r>
              <a:rPr lang="pt-BR" dirty="0" err="1"/>
              <a:t>nbf</a:t>
            </a:r>
            <a:r>
              <a:rPr lang="pt-BR" dirty="0"/>
              <a:t>” – </a:t>
            </a:r>
            <a:r>
              <a:rPr lang="pt-BR" dirty="0" err="1"/>
              <a:t>Not</a:t>
            </a:r>
            <a:r>
              <a:rPr lang="pt-BR" dirty="0"/>
              <a:t> Before (Não antes)</a:t>
            </a:r>
          </a:p>
          <a:p>
            <a:pPr lvl="1"/>
            <a:r>
              <a:rPr lang="pt-BR" dirty="0"/>
              <a:t>Data de início de validade do token, antes dela o token não deve ser aceito</a:t>
            </a:r>
          </a:p>
          <a:p>
            <a:r>
              <a:rPr lang="pt-BR" dirty="0"/>
              <a:t>“</a:t>
            </a:r>
            <a:r>
              <a:rPr lang="pt-BR" dirty="0" err="1"/>
              <a:t>iat</a:t>
            </a:r>
            <a:r>
              <a:rPr lang="pt-BR" dirty="0"/>
              <a:t>” – </a:t>
            </a:r>
            <a:r>
              <a:rPr lang="pt-BR" dirty="0" err="1"/>
              <a:t>Issued</a:t>
            </a:r>
            <a:r>
              <a:rPr lang="pt-BR" dirty="0"/>
              <a:t> At (Emitido em)</a:t>
            </a:r>
          </a:p>
          <a:p>
            <a:pPr lvl="1"/>
            <a:r>
              <a:rPr lang="pt-BR" dirty="0"/>
              <a:t>Data de emissão do token</a:t>
            </a:r>
          </a:p>
          <a:p>
            <a:r>
              <a:rPr lang="pt-BR" dirty="0"/>
              <a:t>“</a:t>
            </a:r>
            <a:r>
              <a:rPr lang="pt-BR" dirty="0" err="1"/>
              <a:t>jti</a:t>
            </a:r>
            <a:r>
              <a:rPr lang="pt-BR" dirty="0"/>
              <a:t>” – </a:t>
            </a:r>
            <a:r>
              <a:rPr lang="pt-BR" dirty="0" err="1"/>
              <a:t>JWT</a:t>
            </a:r>
            <a:r>
              <a:rPr lang="pt-BR" dirty="0"/>
              <a:t> ID</a:t>
            </a:r>
          </a:p>
          <a:p>
            <a:pPr lvl="1"/>
            <a:r>
              <a:rPr lang="pt-BR" dirty="0"/>
              <a:t>Identificador único do token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11301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23AE9D-6E96-7F89-1900-092D4D160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resumo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1F0AF6-17CD-7D93-BDEE-E90857240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Em resumo, o </a:t>
            </a:r>
            <a:r>
              <a:rPr lang="pt-BR" dirty="0" err="1"/>
              <a:t>Payload</a:t>
            </a:r>
            <a:r>
              <a:rPr lang="pt-BR" dirty="0"/>
              <a:t> em um token </a:t>
            </a:r>
            <a:r>
              <a:rPr lang="pt-BR" dirty="0" err="1"/>
              <a:t>JWT</a:t>
            </a:r>
            <a:r>
              <a:rPr lang="pt-BR" dirty="0"/>
              <a:t> é o local onde as informações relevantes (reivindicações) são armazenadas, e sua classificação em reivindicações reservadas, públicas ou privadas permite uma organização e compartilhamento eficiente de dados entre diferentes aplicações e serviços.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533175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A7CF6A-20CB-96E5-C37B-B45C33BAB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Signature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A34554B-4257-5E9F-0BFE-8845BEFCE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 assinatura do token (</a:t>
            </a:r>
            <a:r>
              <a:rPr lang="pt-BR" dirty="0" err="1"/>
              <a:t>signature</a:t>
            </a:r>
            <a:r>
              <a:rPr lang="pt-BR" dirty="0"/>
              <a:t>) é composta pela </a:t>
            </a:r>
            <a:r>
              <a:rPr lang="pt-BR" dirty="0">
                <a:highlight>
                  <a:srgbClr val="FFFF00"/>
                </a:highlight>
              </a:rPr>
              <a:t>codificação</a:t>
            </a:r>
            <a:r>
              <a:rPr lang="pt-BR" dirty="0"/>
              <a:t> do </a:t>
            </a:r>
            <a:r>
              <a:rPr lang="pt-BR" dirty="0">
                <a:highlight>
                  <a:srgbClr val="FFFF00"/>
                </a:highlight>
              </a:rPr>
              <a:t>header</a:t>
            </a:r>
            <a:r>
              <a:rPr lang="pt-BR" dirty="0"/>
              <a:t> e do </a:t>
            </a:r>
            <a:r>
              <a:rPr lang="pt-BR" dirty="0" err="1">
                <a:highlight>
                  <a:srgbClr val="FFFF00"/>
                </a:highlight>
              </a:rPr>
              <a:t>payload</a:t>
            </a:r>
            <a:r>
              <a:rPr lang="pt-BR" dirty="0"/>
              <a:t> somada a uma chave secreta e é gerada pelo algoritmo especificado no cabeçalho.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2052" name="Picture 4" descr="JWT In Express JS: Here's All You Need to Know | Simplilearn">
            <a:extLst>
              <a:ext uri="{FF2B5EF4-FFF2-40B4-BE49-F238E27FC236}">
                <a16:creationId xmlns:a16="http://schemas.microsoft.com/office/drawing/2014/main" id="{4DDDE3DD-F1D6-234E-C54D-438ADD3D1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540" y="3178767"/>
            <a:ext cx="7050405" cy="309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0760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7A8AB0-5EBA-9488-4CD8-E644CE5AB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HS256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23DB374-B39C-5A95-0A2B-B5A3C4130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O algoritmo </a:t>
            </a:r>
            <a:r>
              <a:rPr lang="pt-BR" dirty="0" err="1"/>
              <a:t>HS256</a:t>
            </a:r>
            <a:r>
              <a:rPr lang="pt-BR" dirty="0"/>
              <a:t> (</a:t>
            </a:r>
            <a:r>
              <a:rPr lang="pt-BR" dirty="0" err="1"/>
              <a:t>HMAC-SHA256</a:t>
            </a:r>
            <a:r>
              <a:rPr lang="pt-BR" dirty="0"/>
              <a:t>) é um dos algoritmos comumente utilizados na criação da assinatura do JSON Web Token (</a:t>
            </a:r>
            <a:r>
              <a:rPr lang="pt-BR" dirty="0" err="1"/>
              <a:t>JWT</a:t>
            </a:r>
            <a:r>
              <a:rPr lang="pt-BR" dirty="0"/>
              <a:t>). </a:t>
            </a:r>
          </a:p>
          <a:p>
            <a:r>
              <a:rPr lang="pt-BR" dirty="0"/>
              <a:t>Ele faz parte dos algoritmos de assinatura </a:t>
            </a:r>
            <a:r>
              <a:rPr lang="pt-BR" dirty="0" err="1"/>
              <a:t>HMAC</a:t>
            </a:r>
            <a:r>
              <a:rPr lang="pt-BR" dirty="0"/>
              <a:t> (</a:t>
            </a:r>
            <a:r>
              <a:rPr lang="pt-BR" dirty="0" err="1"/>
              <a:t>Hash-based</a:t>
            </a:r>
            <a:r>
              <a:rPr lang="pt-BR" dirty="0"/>
              <a:t> </a:t>
            </a:r>
            <a:r>
              <a:rPr lang="pt-BR" dirty="0" err="1"/>
              <a:t>Message</a:t>
            </a:r>
            <a:r>
              <a:rPr lang="pt-BR" dirty="0"/>
              <a:t> </a:t>
            </a:r>
            <a:r>
              <a:rPr lang="pt-BR" dirty="0" err="1"/>
              <a:t>Authentication</a:t>
            </a:r>
            <a:r>
              <a:rPr lang="pt-BR" dirty="0"/>
              <a:t> </a:t>
            </a:r>
            <a:r>
              <a:rPr lang="pt-BR" dirty="0" err="1"/>
              <a:t>Code</a:t>
            </a:r>
            <a:r>
              <a:rPr lang="pt-BR" dirty="0"/>
              <a:t>) e utiliza a função de </a:t>
            </a:r>
            <a:r>
              <a:rPr lang="pt-BR" dirty="0" err="1"/>
              <a:t>hash</a:t>
            </a:r>
            <a:r>
              <a:rPr lang="pt-BR" dirty="0"/>
              <a:t> </a:t>
            </a:r>
            <a:r>
              <a:rPr lang="pt-BR" dirty="0" err="1"/>
              <a:t>SHA</a:t>
            </a:r>
            <a:r>
              <a:rPr lang="pt-BR" dirty="0"/>
              <a:t>-256.</a:t>
            </a:r>
          </a:p>
          <a:p>
            <a:endParaRPr lang="pt-BR" dirty="0"/>
          </a:p>
          <a:p>
            <a:r>
              <a:rPr lang="pt-BR" dirty="0"/>
              <a:t>Uma chave secreta é usada para gerar uma assinatura digital. </a:t>
            </a:r>
          </a:p>
          <a:p>
            <a:r>
              <a:rPr lang="pt-BR" dirty="0"/>
              <a:t>Essa assinatura é calculada aplicando o algoritmo </a:t>
            </a:r>
            <a:r>
              <a:rPr lang="pt-BR" dirty="0" err="1"/>
              <a:t>HMAC-SHA256</a:t>
            </a:r>
            <a:r>
              <a:rPr lang="pt-BR" dirty="0"/>
              <a:t> ao Header e ao </a:t>
            </a:r>
            <a:r>
              <a:rPr lang="pt-BR" dirty="0" err="1"/>
              <a:t>payload</a:t>
            </a:r>
            <a:r>
              <a:rPr lang="pt-BR" dirty="0"/>
              <a:t> do </a:t>
            </a:r>
            <a:r>
              <a:rPr lang="pt-BR" dirty="0" err="1"/>
              <a:t>JWT</a:t>
            </a:r>
            <a:r>
              <a:rPr lang="pt-BR" dirty="0"/>
              <a:t>, juntamente com a chave secreta. O resultado é uma sequência de bytes que representa a assinatura.</a:t>
            </a:r>
          </a:p>
        </p:txBody>
      </p:sp>
    </p:spTree>
    <p:extLst>
      <p:ext uri="{BB962C8B-B14F-4D97-AF65-F5344CB8AC3E}">
        <p14:creationId xmlns:p14="http://schemas.microsoft.com/office/powerpoint/2010/main" val="32790302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CD839A-F284-7A63-87B8-57E7ED162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Algoritmos de criptografia.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A5F17E-2FAE-85A9-A4BA-29156BA17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err="1"/>
              <a:t>HS256</a:t>
            </a:r>
            <a:r>
              <a:rPr lang="pt-BR" dirty="0"/>
              <a:t> (</a:t>
            </a:r>
            <a:r>
              <a:rPr lang="pt-BR" dirty="0" err="1"/>
              <a:t>HMAC-SHA256</a:t>
            </a:r>
            <a:r>
              <a:rPr lang="pt-BR" dirty="0"/>
              <a:t>):</a:t>
            </a:r>
          </a:p>
          <a:p>
            <a:pPr lvl="2"/>
            <a:r>
              <a:rPr lang="pt-BR" dirty="0"/>
              <a:t>O algoritmo </a:t>
            </a:r>
            <a:r>
              <a:rPr lang="pt-BR" dirty="0" err="1"/>
              <a:t>HS256</a:t>
            </a:r>
            <a:r>
              <a:rPr lang="pt-BR" dirty="0"/>
              <a:t> utiliza </a:t>
            </a:r>
            <a:r>
              <a:rPr lang="pt-BR" dirty="0" err="1"/>
              <a:t>HMAC</a:t>
            </a:r>
            <a:r>
              <a:rPr lang="pt-BR" dirty="0"/>
              <a:t> (</a:t>
            </a:r>
            <a:r>
              <a:rPr lang="pt-BR" dirty="0" err="1"/>
              <a:t>Hash-based</a:t>
            </a:r>
            <a:r>
              <a:rPr lang="pt-BR" dirty="0"/>
              <a:t> </a:t>
            </a:r>
            <a:r>
              <a:rPr lang="pt-BR" dirty="0" err="1"/>
              <a:t>Message</a:t>
            </a:r>
            <a:r>
              <a:rPr lang="pt-BR" dirty="0"/>
              <a:t> </a:t>
            </a:r>
            <a:r>
              <a:rPr lang="pt-BR" dirty="0" err="1"/>
              <a:t>Authentication</a:t>
            </a:r>
            <a:r>
              <a:rPr lang="pt-BR" dirty="0"/>
              <a:t> </a:t>
            </a:r>
            <a:r>
              <a:rPr lang="pt-BR" dirty="0" err="1"/>
              <a:t>Code</a:t>
            </a:r>
            <a:r>
              <a:rPr lang="pt-BR" dirty="0"/>
              <a:t>) com </a:t>
            </a:r>
            <a:r>
              <a:rPr lang="pt-BR" dirty="0" err="1"/>
              <a:t>SHA</a:t>
            </a:r>
            <a:r>
              <a:rPr lang="pt-BR" dirty="0"/>
              <a:t>-256 como função </a:t>
            </a:r>
            <a:r>
              <a:rPr lang="pt-BR" dirty="0" err="1"/>
              <a:t>hash</a:t>
            </a:r>
            <a:r>
              <a:rPr lang="pt-BR" dirty="0"/>
              <a:t>. Isso significa que a chave secreta compartilhada entre o emissor e o receptor é usada para assinar e verificar a integridade do token. A mesma chave é usada para gerar e validar a assinatura.</a:t>
            </a:r>
          </a:p>
          <a:p>
            <a:endParaRPr lang="pt-BR" dirty="0"/>
          </a:p>
          <a:p>
            <a:r>
              <a:rPr lang="pt-BR" dirty="0" err="1"/>
              <a:t>RS256</a:t>
            </a:r>
            <a:r>
              <a:rPr lang="pt-BR" dirty="0"/>
              <a:t> (RSA-</a:t>
            </a:r>
            <a:r>
              <a:rPr lang="pt-BR" dirty="0" err="1"/>
              <a:t>SHA256</a:t>
            </a:r>
            <a:r>
              <a:rPr lang="pt-BR" dirty="0"/>
              <a:t>):</a:t>
            </a:r>
          </a:p>
          <a:p>
            <a:pPr lvl="1"/>
            <a:r>
              <a:rPr lang="pt-BR" dirty="0"/>
              <a:t>O algoritmo </a:t>
            </a:r>
            <a:r>
              <a:rPr lang="pt-BR" dirty="0" err="1"/>
              <a:t>RS256</a:t>
            </a:r>
            <a:r>
              <a:rPr lang="pt-BR" dirty="0"/>
              <a:t> utiliza RSA (</a:t>
            </a:r>
            <a:r>
              <a:rPr lang="pt-BR" dirty="0" err="1"/>
              <a:t>Rivest-Shamir-Adleman</a:t>
            </a:r>
            <a:r>
              <a:rPr lang="pt-BR" dirty="0"/>
              <a:t>) com </a:t>
            </a:r>
            <a:r>
              <a:rPr lang="pt-BR" dirty="0" err="1"/>
              <a:t>SHA</a:t>
            </a:r>
            <a:r>
              <a:rPr lang="pt-BR" dirty="0"/>
              <a:t>-256 como função </a:t>
            </a:r>
            <a:r>
              <a:rPr lang="pt-BR" dirty="0" err="1"/>
              <a:t>hash</a:t>
            </a:r>
            <a:r>
              <a:rPr lang="pt-BR" dirty="0"/>
              <a:t>. Nesse caso, o emissor possui um par de chaves: uma chave privada para assinar o token e uma chave pública para que os receptores possam verificar a assinatura. A chave privada é usada para gerar a assinatura, enquanto a chave pública é usada para validar a assinatura.</a:t>
            </a:r>
          </a:p>
          <a:p>
            <a:endParaRPr lang="pt-BR" dirty="0"/>
          </a:p>
          <a:p>
            <a:r>
              <a:rPr lang="pt-BR" dirty="0" err="1"/>
              <a:t>ES256</a:t>
            </a:r>
            <a:r>
              <a:rPr lang="pt-BR" dirty="0"/>
              <a:t> (</a:t>
            </a:r>
            <a:r>
              <a:rPr lang="pt-BR" dirty="0" err="1"/>
              <a:t>ECDSA-SHA256</a:t>
            </a:r>
            <a:r>
              <a:rPr lang="pt-BR" dirty="0"/>
              <a:t>):</a:t>
            </a:r>
          </a:p>
          <a:p>
            <a:pPr lvl="1"/>
            <a:r>
              <a:rPr lang="pt-BR" dirty="0"/>
              <a:t>O algoritmo </a:t>
            </a:r>
            <a:r>
              <a:rPr lang="pt-BR" dirty="0" err="1"/>
              <a:t>ES256</a:t>
            </a:r>
            <a:r>
              <a:rPr lang="pt-BR" dirty="0"/>
              <a:t> utiliza </a:t>
            </a:r>
            <a:r>
              <a:rPr lang="pt-BR" dirty="0" err="1"/>
              <a:t>ECDSA</a:t>
            </a:r>
            <a:r>
              <a:rPr lang="pt-BR" dirty="0"/>
              <a:t> (</a:t>
            </a:r>
            <a:r>
              <a:rPr lang="pt-BR" dirty="0" err="1"/>
              <a:t>Elliptic</a:t>
            </a:r>
            <a:r>
              <a:rPr lang="pt-BR" dirty="0"/>
              <a:t> Curve Digital </a:t>
            </a:r>
            <a:r>
              <a:rPr lang="pt-BR" dirty="0" err="1"/>
              <a:t>Signature</a:t>
            </a:r>
            <a:r>
              <a:rPr lang="pt-BR" dirty="0"/>
              <a:t> </a:t>
            </a:r>
            <a:r>
              <a:rPr lang="pt-BR" dirty="0" err="1"/>
              <a:t>Algorithm</a:t>
            </a:r>
            <a:r>
              <a:rPr lang="pt-BR" dirty="0"/>
              <a:t>) com </a:t>
            </a:r>
            <a:r>
              <a:rPr lang="pt-BR" dirty="0" err="1"/>
              <a:t>SHA</a:t>
            </a:r>
            <a:r>
              <a:rPr lang="pt-BR" dirty="0"/>
              <a:t>-256 como função </a:t>
            </a:r>
            <a:r>
              <a:rPr lang="pt-BR" dirty="0" err="1"/>
              <a:t>hash</a:t>
            </a:r>
            <a:r>
              <a:rPr lang="pt-BR" dirty="0"/>
              <a:t>. Esse algoritmo também utiliza um par de chaves, semelhante ao </a:t>
            </a:r>
            <a:r>
              <a:rPr lang="pt-BR" dirty="0" err="1"/>
              <a:t>RS256</a:t>
            </a:r>
            <a:r>
              <a:rPr lang="pt-BR" dirty="0"/>
              <a:t>, mas baseado em curvas elípticas. O emissor usa uma chave privada para assinar o token, e os receptores usam a chave pública correspondente para verificar a autenticidade da assinatura.</a:t>
            </a:r>
          </a:p>
        </p:txBody>
      </p:sp>
    </p:spTree>
    <p:extLst>
      <p:ext uri="{BB962C8B-B14F-4D97-AF65-F5344CB8AC3E}">
        <p14:creationId xmlns:p14="http://schemas.microsoft.com/office/powerpoint/2010/main" val="2012051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4FEB2-9B88-690B-F6B5-76EF6D7BE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Os algoritmos de criptografia.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3237853-C6AE-66A9-A5ED-689CADF3B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Os algoritmos de criptografia segura são conhecidos.</a:t>
            </a:r>
          </a:p>
          <a:p>
            <a:pPr lvl="1"/>
            <a:r>
              <a:rPr lang="pt-BR" dirty="0"/>
              <a:t>Tanto desenvolvedores quanto “hackers” conhecem muito bem os algoritmos.</a:t>
            </a:r>
          </a:p>
          <a:p>
            <a:r>
              <a:rPr lang="pt-BR" dirty="0"/>
              <a:t>A segurança não está na capacidade de criar um algoritmo que ninguém conheça.</a:t>
            </a:r>
          </a:p>
          <a:p>
            <a:r>
              <a:rPr lang="pt-BR" dirty="0"/>
              <a:t>A segurança está na quantidade de esforço computacional para conseguir “quebrar” a chave.</a:t>
            </a:r>
          </a:p>
          <a:p>
            <a:r>
              <a:rPr lang="pt-BR" dirty="0"/>
              <a:t>Construir um algoritmo de criptografia sem conhecimento adequando é uma grave falha de segurança.</a:t>
            </a:r>
          </a:p>
        </p:txBody>
      </p:sp>
    </p:spTree>
    <p:extLst>
      <p:ext uri="{BB962C8B-B14F-4D97-AF65-F5344CB8AC3E}">
        <p14:creationId xmlns:p14="http://schemas.microsoft.com/office/powerpoint/2010/main" val="34429432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775574-4D0E-4716-7BEC-7AC469C8D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Segurança em ataque de força bruta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CA785D3-5870-6737-76D0-03F377A5D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dirty="0"/>
              <a:t>Em termos de força bruta, quebrar o </a:t>
            </a:r>
            <a:r>
              <a:rPr lang="pt-BR" dirty="0" err="1"/>
              <a:t>HS256</a:t>
            </a:r>
            <a:r>
              <a:rPr lang="pt-BR" dirty="0"/>
              <a:t> por tentativa e erro envolveria tentar todas as possíveis combinações de chave secreta até encontrar uma que resulte na mesma assinatura do token. O </a:t>
            </a:r>
            <a:r>
              <a:rPr lang="pt-BR" dirty="0" err="1"/>
              <a:t>SHA</a:t>
            </a:r>
            <a:r>
              <a:rPr lang="pt-BR" dirty="0"/>
              <a:t>-256 tem um espaço de saída de 256 bits, o que significa que há 2^256 possíveis valores para o resultado do </a:t>
            </a:r>
            <a:r>
              <a:rPr lang="pt-BR" dirty="0" err="1"/>
              <a:t>hash</a:t>
            </a:r>
            <a:r>
              <a:rPr lang="pt-BR" dirty="0"/>
              <a:t>.</a:t>
            </a:r>
          </a:p>
          <a:p>
            <a:endParaRPr lang="pt-BR" dirty="0"/>
          </a:p>
          <a:p>
            <a:r>
              <a:rPr lang="pt-BR" dirty="0"/>
              <a:t>Se considerarmos um cenário hipotético com um espaço de chaves secreto de 128 bits (ou seja, 2^128 possíveis chaves), o número de tentativas necessárias para forçar a quebra seria, em média, metade do espaço de chaves, o que seria 2^127 tentativas.</a:t>
            </a:r>
          </a:p>
          <a:p>
            <a:endParaRPr lang="pt-BR" dirty="0"/>
          </a:p>
          <a:p>
            <a:r>
              <a:rPr lang="pt-BR" dirty="0"/>
              <a:t>No entanto, é importante notar que um ataque de força bruta nesse nível é extremamente inviável, mesmo para computadores superpoderosos. Atualmente, não existem recursos computacionais suficientes no mundo para realizar um ataque de força bruta bem-sucedido em um algoritmo com chave de 128 bits ou mais. Além disso, a computação distribuída também enfrentaria desafios significativos nesse contexto.</a:t>
            </a:r>
          </a:p>
          <a:p>
            <a:endParaRPr lang="pt-BR" dirty="0"/>
          </a:p>
          <a:p>
            <a:r>
              <a:rPr lang="pt-BR" dirty="0"/>
              <a:t>Portanto, o </a:t>
            </a:r>
            <a:r>
              <a:rPr lang="pt-BR" dirty="0" err="1"/>
              <a:t>HS256</a:t>
            </a:r>
            <a:r>
              <a:rPr lang="pt-BR" dirty="0"/>
              <a:t> é considerado seguro contra ataques de força bruta, desde que a chave secreta seja forte e suficientemente longa, o que geralmente é recomendado utilizar chaves com pelo menos 256 bits de tamanho para garantir a segurança do algoritmo. A principal preocupação em relação à segurança do </a:t>
            </a:r>
            <a:r>
              <a:rPr lang="pt-BR" dirty="0" err="1"/>
              <a:t>HS256</a:t>
            </a:r>
            <a:r>
              <a:rPr lang="pt-BR" dirty="0"/>
              <a:t> está relacionada à proteção adequada da chave secreta e à prevenção de ataques como vazamento de chaves ou ataques de injeção de código que possam comprometer a integridade do sistema.</a:t>
            </a:r>
          </a:p>
        </p:txBody>
      </p:sp>
    </p:spTree>
    <p:extLst>
      <p:ext uri="{BB962C8B-B14F-4D97-AF65-F5344CB8AC3E}">
        <p14:creationId xmlns:p14="http://schemas.microsoft.com/office/powerpoint/2010/main" val="30072762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3" name="Rectangle 1030">
            <a:extLst>
              <a:ext uri="{FF2B5EF4-FFF2-40B4-BE49-F238E27FC236}">
                <a16:creationId xmlns:a16="http://schemas.microsoft.com/office/drawing/2014/main" id="{F0A604E4-7307-451C-93BE-F1F7E1BF3B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Rectangle 1032">
            <a:extLst>
              <a:ext uri="{FF2B5EF4-FFF2-40B4-BE49-F238E27FC236}">
                <a16:creationId xmlns:a16="http://schemas.microsoft.com/office/drawing/2014/main" id="{F7F3A0AA-35E5-4085-942B-737839030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402F5C38-C747-4173-ABBF-656E39E82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E37EECFC-A684-4391-AE85-4CDAF5565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36B7762-1F45-E5F2-1C7A-501B7DFB4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714" y="5490971"/>
            <a:ext cx="6962072" cy="1159200"/>
          </a:xfrm>
        </p:spPr>
        <p:txBody>
          <a:bodyPr anchor="ctr">
            <a:normAutofit/>
          </a:bodyPr>
          <a:lstStyle/>
          <a:p>
            <a:pPr algn="l"/>
            <a:r>
              <a:rPr lang="pt-BR" sz="4000">
                <a:solidFill>
                  <a:srgbClr val="FFFFFF"/>
                </a:solidFill>
              </a:rPr>
              <a:t>Arquitetura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0ED6B30-DA04-B66D-DEDD-727D4AB23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6522" y="5633765"/>
            <a:ext cx="3408555" cy="873612"/>
          </a:xfrm>
        </p:spPr>
        <p:txBody>
          <a:bodyPr anchor="ctr">
            <a:normAutofit/>
          </a:bodyPr>
          <a:lstStyle/>
          <a:p>
            <a:pPr algn="l"/>
            <a:endParaRPr lang="pt-BR" sz="2000">
              <a:solidFill>
                <a:srgbClr val="FFFFFF"/>
              </a:solidFill>
            </a:endParaRPr>
          </a:p>
        </p:txBody>
      </p:sp>
      <p:pic>
        <p:nvPicPr>
          <p:cNvPr id="1026" name="Picture 2" descr="Entendendo tokens JWT (Json Web Token) - Tableless - Website com artigos e  textos sobre Padrões Web, Design, Back-end e Front-end tudo em um só lugar.">
            <a:extLst>
              <a:ext uri="{FF2B5EF4-FFF2-40B4-BE49-F238E27FC236}">
                <a16:creationId xmlns:a16="http://schemas.microsoft.com/office/drawing/2014/main" id="{A34BCEA6-D451-FD9D-AA4D-399F0CE57A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8698" y="51085"/>
            <a:ext cx="9314594" cy="521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543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746BC8-BBD4-CAC1-10C8-A0FBDC3CF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Token – contexto de autenticação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C01F443-66DD-2233-C89C-3C7915F93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É uma </a:t>
            </a:r>
            <a:r>
              <a:rPr lang="pt-BR" dirty="0" err="1"/>
              <a:t>string</a:t>
            </a:r>
            <a:r>
              <a:rPr lang="pt-BR" dirty="0"/>
              <a:t> de caracteres que, caso cliente e servidor estejam sob </a:t>
            </a:r>
            <a:r>
              <a:rPr lang="pt-BR" b="1" dirty="0">
                <a:solidFill>
                  <a:srgbClr val="FF0000"/>
                </a:solidFill>
              </a:rPr>
              <a:t>HTTPS</a:t>
            </a:r>
            <a:r>
              <a:rPr lang="pt-BR" dirty="0"/>
              <a:t>, permite que somente o servidor que conhece o ‘segredo’ possa validar o conteúdo do token e assim confirmar a autenticidade do cliente.</a:t>
            </a:r>
          </a:p>
          <a:p>
            <a:r>
              <a:rPr lang="pt-BR" dirty="0"/>
              <a:t>O token não é "criptografado", mas sim "assinado". </a:t>
            </a:r>
          </a:p>
          <a:p>
            <a:r>
              <a:rPr lang="pt-BR" dirty="0"/>
              <a:t>Essa assinatura é verificada usando um "</a:t>
            </a:r>
            <a:r>
              <a:rPr lang="pt-BR" dirty="0" err="1"/>
              <a:t>secret</a:t>
            </a:r>
            <a:r>
              <a:rPr lang="pt-BR" dirty="0"/>
              <a:t>" (segredo), o que garante que somente aqueles que possuem o segredo correto possam validar a assinatura. </a:t>
            </a:r>
          </a:p>
          <a:p>
            <a:r>
              <a:rPr lang="pt-BR" dirty="0"/>
              <a:t>Essa abordagem impede que atacantes tenham a capacidade de "criar" tokens fraudulentos por conta própria.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418699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0F4321-8508-7F94-01FA-9CD160A04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Arquitetura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C01AF7-038D-B87B-1596-BDE040BE230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09241" y="2604400"/>
            <a:ext cx="3420456" cy="381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A10C14D-55AE-5295-0E70-E27842907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119" y="187775"/>
            <a:ext cx="3314700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4AEE25A-3A84-93F5-7E99-17FFEEC3E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241" y="1345740"/>
            <a:ext cx="3314700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2634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F2E741-7F53-2B98-2D30-A951D61F3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Arquitetura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6FA794F-ACBF-7FEC-9C78-3FB3B5520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0F3CF4A-FB48-0E95-D2C2-52437ADA5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6663"/>
            <a:ext cx="12192000" cy="184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4207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66ABF7-E96B-820B-F97A-B8984753C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5353164-9D8C-23FB-C105-66CBB2414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4EED3E3-6B1B-58D0-CB47-9283EA433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913" y="323416"/>
            <a:ext cx="11460174" cy="621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090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8375CF-3DBF-E433-82DE-AD091416E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Qual vantagem na utilização do </a:t>
            </a:r>
            <a:r>
              <a:rPr lang="pt-BR" dirty="0" err="1"/>
              <a:t>JWT</a:t>
            </a:r>
            <a:r>
              <a:rPr lang="pt-BR" dirty="0"/>
              <a:t>?</a:t>
            </a:r>
            <a:br>
              <a:rPr lang="pt-BR" dirty="0"/>
            </a:br>
            <a:r>
              <a:rPr lang="pt-BR" b="1" i="1" dirty="0"/>
              <a:t>Segurança</a:t>
            </a:r>
            <a:r>
              <a:rPr lang="pt-BR" dirty="0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41317DB-0236-B6FB-E424-2D2E20C07D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</a:t>
            </a:r>
            <a:r>
              <a:rPr lang="pt-BR" dirty="0" err="1"/>
              <a:t>JWT</a:t>
            </a:r>
            <a:r>
              <a:rPr lang="pt-BR" dirty="0"/>
              <a:t> é totalmente autossuficiente, pois inclui uma assinatura que pode ser utilizada para verificar a integridade do token.</a:t>
            </a:r>
          </a:p>
          <a:p>
            <a:r>
              <a:rPr lang="pt-BR" dirty="0"/>
              <a:t>Essa característica é fundamental para garantir a segurança e a confiabilidade do </a:t>
            </a:r>
            <a:r>
              <a:rPr lang="pt-BR" dirty="0" err="1"/>
              <a:t>JWT</a:t>
            </a:r>
            <a:r>
              <a:rPr lang="pt-BR" dirty="0"/>
              <a:t>. </a:t>
            </a:r>
          </a:p>
          <a:p>
            <a:r>
              <a:rPr lang="pt-BR" dirty="0"/>
              <a:t>Se porventura o conteúdo de um </a:t>
            </a:r>
            <a:r>
              <a:rPr lang="pt-BR" dirty="0" err="1"/>
              <a:t>JWT</a:t>
            </a:r>
            <a:r>
              <a:rPr lang="pt-BR" dirty="0"/>
              <a:t> for modificado ou adulterado, a sua assinatura torna-se inválida, o que resulta na rejeição do token.</a:t>
            </a:r>
          </a:p>
          <a:p>
            <a:r>
              <a:rPr lang="pt-BR" dirty="0"/>
              <a:t>Qualquer tentativa de utilizar um </a:t>
            </a:r>
            <a:r>
              <a:rPr lang="pt-BR" dirty="0" err="1"/>
              <a:t>JWT</a:t>
            </a:r>
            <a:r>
              <a:rPr lang="pt-BR" dirty="0"/>
              <a:t> alterado para acessar recursos protegidos será impedida, garantindo que apenas tokens válidos e íntegros possam ser utilizados com sucesso no processo de autenticação e autorização.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855537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8375CF-3DBF-E433-82DE-AD091416E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Qual vantagem na utilização do </a:t>
            </a:r>
            <a:r>
              <a:rPr lang="pt-BR" dirty="0" err="1"/>
              <a:t>JWT</a:t>
            </a:r>
            <a:r>
              <a:rPr lang="pt-BR" dirty="0"/>
              <a:t>?</a:t>
            </a:r>
            <a:br>
              <a:rPr lang="pt-BR" dirty="0"/>
            </a:br>
            <a:r>
              <a:rPr lang="pt-BR" b="1" i="1" dirty="0"/>
              <a:t>Portabilidade</a:t>
            </a:r>
            <a:r>
              <a:rPr lang="pt-BR" dirty="0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41317DB-0236-B6FB-E424-2D2E20C07D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Devido ao formato compacto e auto suficiente, o </a:t>
            </a:r>
            <a:r>
              <a:rPr lang="pt-BR" dirty="0" err="1"/>
              <a:t>JWT</a:t>
            </a:r>
            <a:r>
              <a:rPr lang="pt-BR" dirty="0"/>
              <a:t> pode ser facilmente transportado e utilizado entre diversos sistemas e tecnologias. Sua estrutura é projetada para ser independente, o que significa que ele pode ser compartilhado e interpretado sem a necessidade de dependências externas ou recursos adicionais.</a:t>
            </a:r>
          </a:p>
          <a:p>
            <a:r>
              <a:rPr lang="pt-BR" dirty="0"/>
              <a:t>É uma escolha popular para a comunicação e integração entre diferentes aplicações e plataformas. Ele pode ser transmitido através de URLs, inserido em cabeçalhos HTTP, ou mesmo armazenado em cookies.</a:t>
            </a:r>
          </a:p>
          <a:p>
            <a:r>
              <a:rPr lang="pt-BR" dirty="0"/>
              <a:t>A facilidade de decodificação e validação do </a:t>
            </a:r>
            <a:r>
              <a:rPr lang="pt-BR" dirty="0" err="1"/>
              <a:t>JWT</a:t>
            </a:r>
            <a:r>
              <a:rPr lang="pt-BR" dirty="0"/>
              <a:t> permite que aplicativos escritos em diferentes linguagens de programação ou que operem em diferentes ambientes possam facilmente interpretar o token e utilizar as informações nele contidas. </a:t>
            </a:r>
            <a:r>
              <a:rPr lang="pt-BR" b="1" dirty="0">
                <a:solidFill>
                  <a:srgbClr val="FF0000"/>
                </a:solidFill>
              </a:rPr>
              <a:t>(Utiliza pouco trabalho computacional)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768241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AF47C-ECEA-9E28-F6AE-5A31C4983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Qual vantagem na utilização do </a:t>
            </a:r>
            <a:r>
              <a:rPr lang="pt-BR" dirty="0" err="1"/>
              <a:t>JWT</a:t>
            </a:r>
            <a:r>
              <a:rPr lang="pt-BR" dirty="0"/>
              <a:t>?</a:t>
            </a:r>
            <a:br>
              <a:rPr lang="pt-BR" dirty="0"/>
            </a:br>
            <a:r>
              <a:rPr lang="pt-BR" b="1" dirty="0"/>
              <a:t>Escalabilidade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EDFA06A-A6BB-0ABC-CBAA-B56C52FAA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Com o uso do </a:t>
            </a:r>
            <a:r>
              <a:rPr lang="pt-BR" dirty="0" err="1"/>
              <a:t>JWT</a:t>
            </a:r>
            <a:r>
              <a:rPr lang="pt-BR" dirty="0"/>
              <a:t>, é possível que o servidor de autenticação delegue a responsabilidade da autenticação para o cliente. Essa abordagem permite que o servidor de autenticação se concentre principalmente no gerenciamento de identidades, enquanto a tarefa específica de autenticação é realizada pelos próprios clientes.</a:t>
            </a:r>
          </a:p>
          <a:p>
            <a:r>
              <a:rPr lang="pt-BR" dirty="0"/>
              <a:t>Essa delegação de autoridade torna o processo de autenticação mais distribuído e eficiente, pois os clientes podem validar as credenciais dos usuários localmente, sem a necessidade de constantes interações com o servidor de autenticação. Ao receber um </a:t>
            </a:r>
            <a:r>
              <a:rPr lang="pt-BR" dirty="0" err="1"/>
              <a:t>JWT</a:t>
            </a:r>
            <a:r>
              <a:rPr lang="pt-BR" dirty="0"/>
              <a:t> válido, o servidor pode confiar nas informações contidas no token, sem a necessidade de consultar uma base de dados ou executar etapas adicionais de autenticação.</a:t>
            </a:r>
          </a:p>
          <a:p>
            <a:r>
              <a:rPr lang="pt-BR" dirty="0"/>
              <a:t>Essa abordagem descentralizada traz vantagens significativas em termos de escalabilidade e redução da carga no servidor de autenticação central, além de proporcionar uma experiência mais ágil para os usuários finais, já que a autenticação pode ser realizada localmente e com menos latência. No entanto, é essencial que a segurança do sistema seja devidamente implementada, garantindo que apenas clientes confiáveis e autorizados possam gerar e utilizar os tokens </a:t>
            </a:r>
            <a:r>
              <a:rPr lang="pt-BR" dirty="0" err="1"/>
              <a:t>JWT</a:t>
            </a:r>
            <a:r>
              <a:rPr lang="pt-BR" dirty="0"/>
              <a:t> para autenticação.</a:t>
            </a:r>
          </a:p>
        </p:txBody>
      </p:sp>
    </p:spTree>
    <p:extLst>
      <p:ext uri="{BB962C8B-B14F-4D97-AF65-F5344CB8AC3E}">
        <p14:creationId xmlns:p14="http://schemas.microsoft.com/office/powerpoint/2010/main" val="14740588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AF47C-ECEA-9E28-F6AE-5A31C4983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Qual vantagem na utilização do </a:t>
            </a:r>
            <a:r>
              <a:rPr lang="pt-BR" dirty="0" err="1"/>
              <a:t>JWT</a:t>
            </a:r>
            <a:r>
              <a:rPr lang="pt-BR" dirty="0"/>
              <a:t>?</a:t>
            </a:r>
            <a:br>
              <a:rPr lang="pt-BR" dirty="0"/>
            </a:br>
            <a:r>
              <a:rPr lang="pt-BR" b="1" dirty="0"/>
              <a:t>Desempenho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EDFA06A-A6BB-0ABC-CBAA-B56C52FAA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Devido ao seu formato compacto, o </a:t>
            </a:r>
            <a:r>
              <a:rPr lang="pt-BR" dirty="0" err="1"/>
              <a:t>JWT</a:t>
            </a:r>
            <a:r>
              <a:rPr lang="pt-BR" dirty="0"/>
              <a:t> pode ser transmitido de forma rápida e eficiente entre o cliente e o servidor, o que resulta em uma melhoria significativa no desempenho geral do sistema.</a:t>
            </a:r>
          </a:p>
          <a:p>
            <a:r>
              <a:rPr lang="pt-BR" dirty="0"/>
              <a:t>A leveza do </a:t>
            </a:r>
            <a:r>
              <a:rPr lang="pt-BR" dirty="0" err="1"/>
              <a:t>JWT</a:t>
            </a:r>
            <a:r>
              <a:rPr lang="pt-BR" dirty="0"/>
              <a:t>, em comparação com outros formatos mais pesados de token ou autenticação, reduz a sobrecarga de comunicação durante o processo de troca de informações entre as partes. Essa economia de dados é particularmente benéfica em cenários de alta demanda e largura de banda limitada, como em aplicações web, serviços de API e ambientes móveis.</a:t>
            </a:r>
          </a:p>
          <a:p>
            <a:r>
              <a:rPr lang="pt-BR" dirty="0"/>
              <a:t>O rápido envio e processamento do </a:t>
            </a:r>
            <a:r>
              <a:rPr lang="pt-BR" dirty="0" err="1"/>
              <a:t>JWT</a:t>
            </a:r>
            <a:r>
              <a:rPr lang="pt-BR" dirty="0"/>
              <a:t> ajudam a minimizar o tempo de resposta e o tempo de carregamento, proporcionando uma experiência mais ágil e responsiva para os usuários. Além disso, a agilidade do </a:t>
            </a:r>
            <a:r>
              <a:rPr lang="pt-BR" dirty="0" err="1"/>
              <a:t>JWT</a:t>
            </a:r>
            <a:r>
              <a:rPr lang="pt-BR" dirty="0"/>
              <a:t> é especialmente valiosa em comunicações assíncronas, como no uso de </a:t>
            </a:r>
            <a:r>
              <a:rPr lang="pt-BR" dirty="0" err="1"/>
              <a:t>WebSockets</a:t>
            </a:r>
            <a:r>
              <a:rPr lang="pt-BR" dirty="0"/>
              <a:t> ou em situações que envolvam várias trocas de tokens em um curto período de tempo.</a:t>
            </a:r>
          </a:p>
          <a:p>
            <a:r>
              <a:rPr lang="pt-BR" dirty="0"/>
              <a:t>Em resumo, a natureza compacta do </a:t>
            </a:r>
            <a:r>
              <a:rPr lang="pt-BR" dirty="0" err="1"/>
              <a:t>JWT</a:t>
            </a:r>
            <a:r>
              <a:rPr lang="pt-BR" dirty="0"/>
              <a:t> é uma vantagem significativa para a eficiência e o desempenho do sistema, permitindo uma comunicação mais rápida e uma experiência mais fluída para os usuários finais.</a:t>
            </a:r>
          </a:p>
        </p:txBody>
      </p:sp>
    </p:spTree>
    <p:extLst>
      <p:ext uri="{BB962C8B-B14F-4D97-AF65-F5344CB8AC3E}">
        <p14:creationId xmlns:p14="http://schemas.microsoft.com/office/powerpoint/2010/main" val="13773611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AF47C-ECEA-9E28-F6AE-5A31C4983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Qual vantagem na utilização do </a:t>
            </a:r>
            <a:r>
              <a:rPr lang="pt-BR" dirty="0" err="1"/>
              <a:t>JWT</a:t>
            </a:r>
            <a:r>
              <a:rPr lang="pt-BR" dirty="0"/>
              <a:t>?</a:t>
            </a:r>
            <a:br>
              <a:rPr lang="pt-BR" dirty="0"/>
            </a:br>
            <a:r>
              <a:rPr lang="pt-BR" b="1" dirty="0"/>
              <a:t>Flexibilidade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EDFA06A-A6BB-0ABC-CBAA-B56C52FAA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/>
              <a:t>O </a:t>
            </a:r>
            <a:r>
              <a:rPr lang="pt-BR" dirty="0" err="1"/>
              <a:t>JWT</a:t>
            </a:r>
            <a:r>
              <a:rPr lang="pt-BR" dirty="0"/>
              <a:t>, por ser baseado em JSON, oferece grande flexibilidade e personalização para atender às necessidades específicas de um aplicativo ou sistema. A possibilidade de adicionar informações personalizadas ao token, além das reivindicações padrão, é especialmente útil para fins de autorização, permitindo a inclusão de dados específicos do usuário ou contexto da aplicação.</a:t>
            </a:r>
          </a:p>
          <a:p>
            <a:r>
              <a:rPr lang="pt-BR" dirty="0"/>
              <a:t>Essa característica, aliada à segurança, portabilidade, escalabilidade, desempenho e flexibilidade do </a:t>
            </a:r>
            <a:r>
              <a:rPr lang="pt-BR" dirty="0" err="1"/>
              <a:t>JWT</a:t>
            </a:r>
            <a:r>
              <a:rPr lang="pt-BR" dirty="0"/>
              <a:t>, faz dele um padrão aberto amplamente adotado para autenticação e autorização em aplicativos web e APIs. Sua capacidade de transmitir informações de maneira segura e compacta, além de possibilitar uma fácil integração com diferentes tecnologias, torna o </a:t>
            </a:r>
            <a:r>
              <a:rPr lang="pt-BR" dirty="0" err="1"/>
              <a:t>JWT</a:t>
            </a:r>
            <a:r>
              <a:rPr lang="pt-BR" dirty="0"/>
              <a:t> uma escolha popular e confiável.</a:t>
            </a:r>
          </a:p>
          <a:p>
            <a:r>
              <a:rPr lang="pt-BR" dirty="0"/>
              <a:t>Compreender as partes e o funcionamento do </a:t>
            </a:r>
            <a:r>
              <a:rPr lang="pt-BR" dirty="0" err="1"/>
              <a:t>JWT</a:t>
            </a:r>
            <a:r>
              <a:rPr lang="pt-BR" dirty="0"/>
              <a:t> é fundamental para utilizar esse padrão de forma adequada e eficaz em sistemas e aplicações, garantindo a segurança e o bom desempenho da autenticação e autorização em ambientes distribuídos.</a:t>
            </a:r>
          </a:p>
        </p:txBody>
      </p:sp>
    </p:spTree>
    <p:extLst>
      <p:ext uri="{BB962C8B-B14F-4D97-AF65-F5344CB8AC3E}">
        <p14:creationId xmlns:p14="http://schemas.microsoft.com/office/powerpoint/2010/main" val="10456532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21B157-0538-7E1A-CA8A-0C00A6280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Quais as desvantagens?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74A2CD4-DE84-4A4E-4AF9-2AE50613B3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 segurança do </a:t>
            </a:r>
            <a:r>
              <a:rPr lang="pt-BR" dirty="0" err="1"/>
              <a:t>JWT</a:t>
            </a:r>
            <a:r>
              <a:rPr lang="pt-BR" dirty="0"/>
              <a:t> está baseada na sua chave secreta. </a:t>
            </a:r>
          </a:p>
          <a:p>
            <a:r>
              <a:rPr lang="pt-BR" dirty="0"/>
              <a:t>Se por qualquer motivo essa chave for exposta, alguém mal intencionado poderá acessar todos os dados da aplicação.</a:t>
            </a:r>
          </a:p>
        </p:txBody>
      </p:sp>
    </p:spTree>
    <p:extLst>
      <p:ext uri="{BB962C8B-B14F-4D97-AF65-F5344CB8AC3E}">
        <p14:creationId xmlns:p14="http://schemas.microsoft.com/office/powerpoint/2010/main" val="41535263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12FAFD-75D0-F07A-0834-67CC0C3C5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Quais as desvantagens?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392FBF-F597-F1FD-C536-7ACD65C6A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Como todas as requisições devem conter o token de validação, isso pode causar um aumento desnecessário no tamanho dos pacotes transmitidos.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32312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CD2197-2240-4ACB-0BD8-C4B3D5E6F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são tokens?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3F164FF-A3C0-5FA5-1ABA-D1E918F3E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token é uma assinatura digital ou uma chave. 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246667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0A7901-6F26-8CAB-392A-7F460D464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Quais as desvantagens?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40425C8-DEB6-9DA7-D592-8B754FBA3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Como não existe uma sessão, não é possível realizar um logout de outro dispositivo.</a:t>
            </a:r>
          </a:p>
        </p:txBody>
      </p:sp>
    </p:spTree>
    <p:extLst>
      <p:ext uri="{BB962C8B-B14F-4D97-AF65-F5344CB8AC3E}">
        <p14:creationId xmlns:p14="http://schemas.microsoft.com/office/powerpoint/2010/main" val="13249274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FDBB96-6D02-A342-5712-FE0B9711C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https://jwt.io/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40BBD60-B4A5-2814-9B66-61833A855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Pode ser utilizado para testes de criação e verificação de chaves.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A962B44-A19C-FB61-61BF-5945D083A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16" y="2438392"/>
            <a:ext cx="8357937" cy="4270121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740E1ED9-694C-E053-129D-0514D60F1751}"/>
              </a:ext>
            </a:extLst>
          </p:cNvPr>
          <p:cNvSpPr txBox="1"/>
          <p:nvPr/>
        </p:nvSpPr>
        <p:spPr>
          <a:xfrm>
            <a:off x="521368" y="3096125"/>
            <a:ext cx="25587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eyJhbGciOiJIUzI1NiIsInR5cCI6IkpXVCJ9.eyJub21lIjoiSGVsaW8ifQ.MsTLetZtc05RBGb8ZQblYNVjmY58n7WGBJczZbDL010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6EF8D566-CB03-673C-41C7-CD83A0F1AAAB}"/>
              </a:ext>
            </a:extLst>
          </p:cNvPr>
          <p:cNvSpPr txBox="1"/>
          <p:nvPr/>
        </p:nvSpPr>
        <p:spPr>
          <a:xfrm>
            <a:off x="553453" y="5071713"/>
            <a:ext cx="2442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batataFritaComQueijo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523831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11F01E-1C31-35AD-DE8A-B2879A43E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Observe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25074B1-BB59-A327-44AF-DDD6DC3F4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35905" cy="4351338"/>
          </a:xfrm>
        </p:spPr>
        <p:txBody>
          <a:bodyPr>
            <a:normAutofit lnSpcReduction="10000"/>
          </a:bodyPr>
          <a:lstStyle/>
          <a:p>
            <a:r>
              <a:rPr lang="pt-BR" dirty="0"/>
              <a:t>Foi utilizado o mesmo token, porem a chave de assinatura foi modificada.</a:t>
            </a:r>
          </a:p>
          <a:p>
            <a:r>
              <a:rPr lang="pt-BR" dirty="0"/>
              <a:t>É possível recuperar e ver os dados. </a:t>
            </a:r>
          </a:p>
          <a:p>
            <a:r>
              <a:rPr lang="pt-BR" dirty="0"/>
              <a:t>Como a chave foi modificada a assinatura é inválida.</a:t>
            </a:r>
          </a:p>
          <a:p>
            <a:r>
              <a:rPr lang="pt-BR" dirty="0"/>
              <a:t>Não é possível garantir que os dados não foram modificados.</a:t>
            </a:r>
          </a:p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7A09411-BBF4-F3F1-10C7-4CBEAF040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218" y="1573906"/>
            <a:ext cx="6744782" cy="384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8363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A63642-9749-0A53-3F57-07232E6DC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Observe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6E4EDD7-7545-D828-5490-7EA200D401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358891" cy="4351338"/>
          </a:xfrm>
        </p:spPr>
        <p:txBody>
          <a:bodyPr/>
          <a:lstStyle/>
          <a:p>
            <a:r>
              <a:rPr lang="pt-BR" dirty="0"/>
              <a:t>Com a chave correta a assinatura é válida;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B323678-9074-3921-9C9C-DDCACE246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786" y="1825625"/>
            <a:ext cx="6156709" cy="353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0693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EAEB6-DB23-6FAF-B80C-EFD7BEC59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Tente você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6B1195E-0878-0E98-AD36-09A25F6B3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Abra: </a:t>
            </a:r>
            <a:r>
              <a:rPr lang="pt-BR" dirty="0">
                <a:hlinkClick r:id="rId2"/>
              </a:rPr>
              <a:t>https://jwt.io/</a:t>
            </a:r>
            <a:endParaRPr lang="pt-BR" dirty="0"/>
          </a:p>
          <a:p>
            <a:r>
              <a:rPr lang="pt-BR" dirty="0"/>
              <a:t>Insira o token:</a:t>
            </a:r>
          </a:p>
          <a:p>
            <a:pPr lvl="1"/>
            <a:r>
              <a:rPr lang="pt-BR" dirty="0"/>
              <a:t>eyJhbGciOiJIUzI1NiIsInR5cCI6IkpXVCJ9.eyJub21lIjoiSGVsaW8ifQ.MsTLetZtc05RBGb8ZQblYNVjmY58n7WGBJczZbDL010.</a:t>
            </a:r>
          </a:p>
          <a:p>
            <a:r>
              <a:rPr lang="pt-BR" dirty="0"/>
              <a:t>Insira a chave:</a:t>
            </a:r>
          </a:p>
          <a:p>
            <a:pPr lvl="2"/>
            <a:r>
              <a:rPr lang="pt-BR" dirty="0" err="1"/>
              <a:t>batataFritaComQueijo</a:t>
            </a:r>
            <a:endParaRPr lang="pt-BR" dirty="0"/>
          </a:p>
          <a:p>
            <a:r>
              <a:rPr lang="pt-BR" dirty="0"/>
              <a:t>Tente outras chaves:</a:t>
            </a:r>
          </a:p>
          <a:p>
            <a:pPr lvl="1"/>
            <a:r>
              <a:rPr lang="pt-BR" dirty="0" err="1"/>
              <a:t>Teste007</a:t>
            </a:r>
            <a:r>
              <a:rPr lang="pt-BR" dirty="0"/>
              <a:t>, batata com bacon.</a:t>
            </a:r>
          </a:p>
          <a:p>
            <a:r>
              <a:rPr lang="pt-BR" dirty="0"/>
              <a:t>Verifique que é possível visualizar os dados do </a:t>
            </a:r>
            <a:r>
              <a:rPr lang="pt-BR" dirty="0" err="1"/>
              <a:t>payload</a:t>
            </a:r>
            <a:r>
              <a:rPr lang="pt-BR" dirty="0"/>
              <a:t>, mas não é possível verificar a assinatura.</a:t>
            </a:r>
          </a:p>
          <a:p>
            <a:pPr lvl="1"/>
            <a:r>
              <a:rPr lang="pt-BR" dirty="0"/>
              <a:t>A verificação da assinatura garante que os dados do </a:t>
            </a:r>
            <a:r>
              <a:rPr lang="pt-BR" dirty="0" err="1"/>
              <a:t>payload</a:t>
            </a:r>
            <a:r>
              <a:rPr lang="pt-BR" dirty="0"/>
              <a:t> não foram alterados.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471526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0817EF-A525-0853-0DC8-9B2B99334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Implementação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030EECF-5A0F-3811-D9C4-0170D6F21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Vamos utilizar uma implementação que é amplamente utilizada no mercado:</a:t>
            </a:r>
          </a:p>
          <a:p>
            <a:pPr lvl="1"/>
            <a:r>
              <a:rPr lang="pt-BR" dirty="0"/>
              <a:t>https://github.com/firebase/php-jwt</a:t>
            </a:r>
          </a:p>
        </p:txBody>
      </p:sp>
    </p:spTree>
    <p:extLst>
      <p:ext uri="{BB962C8B-B14F-4D97-AF65-F5344CB8AC3E}">
        <p14:creationId xmlns:p14="http://schemas.microsoft.com/office/powerpoint/2010/main" val="40765330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28B5F4-F83F-F772-9AFF-B7399140C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Esquema e arquivos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CC06930-8731-4EAC-3C35-E77A3B2891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Modelo</a:t>
            </a:r>
          </a:p>
          <a:p>
            <a:pPr lvl="1"/>
            <a:r>
              <a:rPr lang="pt-BR" b="1" dirty="0" err="1"/>
              <a:t>jwt</a:t>
            </a:r>
            <a:r>
              <a:rPr lang="pt-BR" dirty="0"/>
              <a:t> – pacote de classes https://github.com/firebase/php-jwt</a:t>
            </a:r>
          </a:p>
          <a:p>
            <a:pPr lvl="1"/>
            <a:r>
              <a:rPr lang="pt-BR" b="1" dirty="0" err="1"/>
              <a:t>Banco.php</a:t>
            </a:r>
            <a:r>
              <a:rPr lang="pt-BR" b="1" dirty="0"/>
              <a:t> </a:t>
            </a:r>
            <a:r>
              <a:rPr lang="pt-BR" dirty="0"/>
              <a:t>– Classe de conexão com banco de dados;</a:t>
            </a:r>
          </a:p>
          <a:p>
            <a:pPr lvl="1"/>
            <a:r>
              <a:rPr lang="pt-BR" b="1" dirty="0" err="1"/>
              <a:t>Route</a:t>
            </a:r>
            <a:r>
              <a:rPr lang="pt-BR" dirty="0" err="1"/>
              <a:t>r</a:t>
            </a:r>
            <a:r>
              <a:rPr lang="pt-BR" dirty="0"/>
              <a:t> – Classe de roteamento.</a:t>
            </a:r>
          </a:p>
          <a:p>
            <a:pPr lvl="1"/>
            <a:r>
              <a:rPr lang="pt-BR" b="1" dirty="0" err="1"/>
              <a:t>TokenJWT.php</a:t>
            </a:r>
            <a:r>
              <a:rPr lang="pt-BR" b="1" dirty="0"/>
              <a:t> </a:t>
            </a:r>
            <a:r>
              <a:rPr lang="pt-BR" dirty="0"/>
              <a:t>– classe desenvolvida pelo prof. Hélio para facilitar o uso do pacote </a:t>
            </a:r>
            <a:r>
              <a:rPr lang="pt-BR" dirty="0" err="1"/>
              <a:t>jwt</a:t>
            </a:r>
            <a:endParaRPr lang="pt-BR" dirty="0"/>
          </a:p>
          <a:p>
            <a:pPr lvl="1"/>
            <a:r>
              <a:rPr lang="pt-BR" b="1" dirty="0" err="1"/>
              <a:t>Usuário.php</a:t>
            </a:r>
            <a:r>
              <a:rPr lang="pt-BR" b="1" dirty="0"/>
              <a:t> </a:t>
            </a:r>
            <a:r>
              <a:rPr lang="pt-BR" dirty="0"/>
              <a:t>– classe para manipular ações do usuário.</a:t>
            </a:r>
          </a:p>
          <a:p>
            <a:r>
              <a:rPr lang="pt-BR" b="1" dirty="0"/>
              <a:t>.</a:t>
            </a:r>
            <a:r>
              <a:rPr lang="pt-BR" b="1" dirty="0" err="1"/>
              <a:t>htaccess</a:t>
            </a:r>
            <a:r>
              <a:rPr lang="pt-BR" b="1" dirty="0"/>
              <a:t> </a:t>
            </a:r>
            <a:r>
              <a:rPr lang="pt-BR" dirty="0"/>
              <a:t>– arquivo de configuração do apache.</a:t>
            </a:r>
          </a:p>
          <a:p>
            <a:r>
              <a:rPr lang="pt-BR" b="1" dirty="0" err="1"/>
              <a:t>Index.php</a:t>
            </a:r>
            <a:r>
              <a:rPr lang="pt-BR" b="1" dirty="0"/>
              <a:t> </a:t>
            </a:r>
            <a:r>
              <a:rPr lang="pt-BR" dirty="0"/>
              <a:t>– Arquivo de gestão de rotas.</a:t>
            </a:r>
          </a:p>
        </p:txBody>
      </p:sp>
    </p:spTree>
    <p:extLst>
      <p:ext uri="{BB962C8B-B14F-4D97-AF65-F5344CB8AC3E}">
        <p14:creationId xmlns:p14="http://schemas.microsoft.com/office/powerpoint/2010/main" val="4765530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26884F-45B1-56A6-CBE3-498EA9164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TokenJWT.php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F1712BB-DF0A-6678-33E5-8BC8B2F3F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Nessa classe modifique apenas os atributos necessários para a sua aplicação.</a:t>
            </a:r>
          </a:p>
          <a:p>
            <a:r>
              <a:rPr lang="pt-BR" dirty="0"/>
              <a:t>Não modificar  essa classe se não estiver  certo do que está fazendo.</a:t>
            </a:r>
          </a:p>
        </p:txBody>
      </p:sp>
    </p:spTree>
    <p:extLst>
      <p:ext uri="{BB962C8B-B14F-4D97-AF65-F5344CB8AC3E}">
        <p14:creationId xmlns:p14="http://schemas.microsoft.com/office/powerpoint/2010/main" val="22905203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6EA194-D17C-AFF1-F616-4BD46C26F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TokenJWT.php</a:t>
            </a:r>
            <a:r>
              <a:rPr lang="pt-BR" dirty="0"/>
              <a:t> </a:t>
            </a:r>
            <a:br>
              <a:rPr lang="pt-BR" dirty="0"/>
            </a:br>
            <a:r>
              <a:rPr lang="pt-BR" dirty="0"/>
              <a:t>Atributos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3F21355-667E-A5CB-965A-DA34A11A0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295" y="1825625"/>
            <a:ext cx="1167865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b="1" i="1" dirty="0">
                <a:solidFill>
                  <a:schemeClr val="accent1"/>
                </a:solidFill>
              </a:rPr>
              <a:t>    //chave de criptografia, defina uma chave forte e a mantenha segura.</a:t>
            </a:r>
          </a:p>
          <a:p>
            <a:pPr marL="0" indent="0">
              <a:buNone/>
            </a:pP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</a:t>
            </a:r>
            <a:r>
              <a:rPr lang="pt-BR" sz="2000" dirty="0" err="1"/>
              <a:t>key</a:t>
            </a:r>
            <a:r>
              <a:rPr lang="pt-BR" sz="2000" dirty="0"/>
              <a:t> = "</a:t>
            </a:r>
            <a:r>
              <a:rPr lang="pt-BR" sz="2000" dirty="0" err="1"/>
              <a:t>x9S4q0v+V0IjvHkG20uAxaHx1ijj+q1HWjHKv+ohxp</a:t>
            </a:r>
            <a:r>
              <a:rPr lang="pt-BR" sz="2000" dirty="0"/>
              <a:t>/</a:t>
            </a:r>
            <a:r>
              <a:rPr lang="pt-BR" sz="2000" dirty="0" err="1"/>
              <a:t>oK+77qyXkVj</a:t>
            </a:r>
            <a:r>
              <a:rPr lang="pt-BR" sz="2000" dirty="0"/>
              <a:t>/</a:t>
            </a:r>
            <a:r>
              <a:rPr lang="pt-BR" sz="2000" dirty="0" err="1"/>
              <a:t>l4QYHHTF3</a:t>
            </a:r>
            <a:r>
              <a:rPr lang="pt-BR" sz="2000" dirty="0"/>
              <a:t>";</a:t>
            </a:r>
          </a:p>
          <a:p>
            <a:pPr marL="0" indent="0">
              <a:buNone/>
            </a:pP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</a:t>
            </a:r>
            <a:r>
              <a:rPr lang="pt-BR" sz="2000" dirty="0" err="1"/>
              <a:t>alg</a:t>
            </a:r>
            <a:r>
              <a:rPr lang="pt-BR" sz="2000" dirty="0"/>
              <a:t> = '</a:t>
            </a:r>
            <a:r>
              <a:rPr lang="pt-BR" sz="2000" dirty="0" err="1"/>
              <a:t>HS256</a:t>
            </a:r>
            <a:r>
              <a:rPr lang="pt-BR" sz="2000" dirty="0"/>
              <a:t>';     </a:t>
            </a:r>
            <a:r>
              <a:rPr lang="pt-BR" sz="2000" b="1" i="1" dirty="0">
                <a:solidFill>
                  <a:schemeClr val="accent1"/>
                </a:solidFill>
              </a:rPr>
              <a:t>//algoritmo de criptografia</a:t>
            </a:r>
          </a:p>
          <a:p>
            <a:pPr marL="0" indent="0">
              <a:buNone/>
            </a:pP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</a:t>
            </a:r>
            <a:r>
              <a:rPr lang="pt-BR" sz="2000" dirty="0" err="1"/>
              <a:t>iss</a:t>
            </a:r>
            <a:r>
              <a:rPr lang="pt-BR" sz="2000" dirty="0"/>
              <a:t> = 'http://localhost';  </a:t>
            </a:r>
            <a:r>
              <a:rPr lang="pt-BR" sz="2000" b="1" i="1" dirty="0">
                <a:solidFill>
                  <a:schemeClr val="accent1"/>
                </a:solidFill>
              </a:rPr>
              <a:t>//emissor do token</a:t>
            </a:r>
          </a:p>
          <a:p>
            <a:pPr marL="0" indent="0">
              <a:buNone/>
            </a:pP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</a:t>
            </a:r>
            <a:r>
              <a:rPr lang="pt-BR" sz="2000" dirty="0" err="1"/>
              <a:t>aud</a:t>
            </a:r>
            <a:r>
              <a:rPr lang="pt-BR" sz="2000" dirty="0"/>
              <a:t> = 'http://localhost'; </a:t>
            </a:r>
            <a:r>
              <a:rPr lang="pt-BR" sz="2000" b="1" i="1" dirty="0">
                <a:solidFill>
                  <a:schemeClr val="accent1"/>
                </a:solidFill>
              </a:rPr>
              <a:t>//destinatário do token</a:t>
            </a:r>
          </a:p>
          <a:p>
            <a:pPr marL="0" indent="0">
              <a:buNone/>
            </a:pP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</a:t>
            </a:r>
            <a:r>
              <a:rPr lang="pt-BR" sz="2000" dirty="0" err="1"/>
              <a:t>payload</a:t>
            </a:r>
            <a:r>
              <a:rPr lang="pt-BR" sz="2000" dirty="0"/>
              <a:t> = </a:t>
            </a:r>
            <a:r>
              <a:rPr lang="pt-BR" sz="2000" dirty="0" err="1"/>
              <a:t>array</a:t>
            </a:r>
            <a:r>
              <a:rPr lang="pt-BR" sz="2000" dirty="0"/>
              <a:t>();</a:t>
            </a:r>
          </a:p>
          <a:p>
            <a:pPr marL="0" indent="0">
              <a:buNone/>
            </a:pP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$erro;</a:t>
            </a:r>
          </a:p>
          <a:p>
            <a:pPr marL="0" indent="0">
              <a:buNone/>
            </a:pPr>
            <a:r>
              <a:rPr lang="pt-BR" sz="2000" b="1" i="1" dirty="0">
                <a:solidFill>
                  <a:schemeClr val="accent1"/>
                </a:solidFill>
              </a:rPr>
              <a:t>    //tempo de validade do token</a:t>
            </a:r>
          </a:p>
          <a:p>
            <a:pPr marL="0" indent="0">
              <a:buNone/>
            </a:pP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</a:t>
            </a:r>
            <a:r>
              <a:rPr lang="pt-BR" sz="2000" dirty="0" err="1"/>
              <a:t>duracaoToken</a:t>
            </a:r>
            <a:r>
              <a:rPr lang="pt-BR" sz="2000" dirty="0"/>
              <a:t>=1800; </a:t>
            </a:r>
            <a:r>
              <a:rPr lang="pt-BR" sz="2000" b="1" i="1" dirty="0">
                <a:solidFill>
                  <a:schemeClr val="accent1"/>
                </a:solidFill>
              </a:rPr>
              <a:t>//1800 segundos = 30 min</a:t>
            </a:r>
          </a:p>
        </p:txBody>
      </p:sp>
    </p:spTree>
    <p:extLst>
      <p:ext uri="{BB962C8B-B14F-4D97-AF65-F5344CB8AC3E}">
        <p14:creationId xmlns:p14="http://schemas.microsoft.com/office/powerpoint/2010/main" val="4677733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BA5DB6-91FC-0CDA-5D78-B0839C451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48" y="136358"/>
            <a:ext cx="10515600" cy="1155031"/>
          </a:xfrm>
        </p:spPr>
        <p:txBody>
          <a:bodyPr>
            <a:normAutofit fontScale="90000"/>
          </a:bodyPr>
          <a:lstStyle/>
          <a:p>
            <a:r>
              <a:rPr lang="pt-BR" dirty="0" err="1"/>
              <a:t>TokenJWT.php</a:t>
            </a:r>
            <a:r>
              <a:rPr lang="pt-BR" dirty="0"/>
              <a:t> </a:t>
            </a:r>
            <a:br>
              <a:rPr lang="pt-BR" dirty="0"/>
            </a:br>
            <a:r>
              <a:rPr lang="pt-BR" dirty="0" err="1"/>
              <a:t>gerarToken</a:t>
            </a:r>
            <a:r>
              <a:rPr lang="pt-BR" dirty="0"/>
              <a:t>($</a:t>
            </a:r>
            <a:r>
              <a:rPr lang="pt-BR" dirty="0" err="1"/>
              <a:t>jsonDados</a:t>
            </a:r>
            <a:r>
              <a:rPr lang="pt-BR" dirty="0"/>
              <a:t>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B6BD109-597F-B8D1-D481-52CEAAA18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3684"/>
            <a:ext cx="10515600" cy="531795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gerarToken</a:t>
            </a:r>
            <a:r>
              <a:rPr lang="pt-BR" b="1" dirty="0"/>
              <a:t>(</a:t>
            </a:r>
            <a:r>
              <a:rPr lang="pt-BR" b="1" dirty="0">
                <a:highlight>
                  <a:srgbClr val="FFFF00"/>
                </a:highlight>
              </a:rPr>
              <a:t>$</a:t>
            </a:r>
            <a:r>
              <a:rPr lang="pt-BR" b="1" dirty="0" err="1">
                <a:highlight>
                  <a:srgbClr val="FFFF00"/>
                </a:highlight>
              </a:rPr>
              <a:t>jsonDados</a:t>
            </a:r>
            <a:r>
              <a:rPr lang="pt-BR" dirty="0"/>
              <a:t>){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headers</a:t>
            </a:r>
            <a:r>
              <a:rPr lang="pt-BR" dirty="0"/>
              <a:t> = [</a:t>
            </a:r>
          </a:p>
          <a:p>
            <a:pPr marL="0" indent="0">
              <a:buNone/>
            </a:pPr>
            <a:r>
              <a:rPr lang="pt-BR" dirty="0"/>
              <a:t>            '</a:t>
            </a:r>
            <a:r>
              <a:rPr lang="pt-BR" dirty="0" err="1"/>
              <a:t>alg</a:t>
            </a:r>
            <a:r>
              <a:rPr lang="pt-BR" dirty="0"/>
              <a:t>' =&gt;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alg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    '</a:t>
            </a:r>
            <a:r>
              <a:rPr lang="pt-BR" dirty="0" err="1"/>
              <a:t>typ</a:t>
            </a:r>
            <a:r>
              <a:rPr lang="pt-BR" dirty="0"/>
              <a:t>' =&gt; '</a:t>
            </a:r>
            <a:r>
              <a:rPr lang="pt-BR" dirty="0" err="1"/>
              <a:t>JWT</a:t>
            </a:r>
            <a:r>
              <a:rPr lang="pt-BR" dirty="0"/>
              <a:t>'</a:t>
            </a:r>
          </a:p>
          <a:p>
            <a:pPr marL="0" indent="0">
              <a:buNone/>
            </a:pPr>
            <a:r>
              <a:rPr lang="pt-BR" dirty="0"/>
              <a:t>        ];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payload</a:t>
            </a:r>
            <a:r>
              <a:rPr lang="pt-BR" dirty="0"/>
              <a:t> = [</a:t>
            </a:r>
          </a:p>
          <a:p>
            <a:pPr marL="0" indent="0">
              <a:buNone/>
            </a:pPr>
            <a:r>
              <a:rPr lang="pt-BR" dirty="0"/>
              <a:t>            '</a:t>
            </a:r>
            <a:r>
              <a:rPr lang="pt-BR" dirty="0" err="1"/>
              <a:t>iss</a:t>
            </a:r>
            <a:r>
              <a:rPr lang="pt-BR" dirty="0"/>
              <a:t>' =&gt;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iss</a:t>
            </a:r>
            <a:r>
              <a:rPr lang="pt-BR" dirty="0"/>
              <a:t>,  </a:t>
            </a:r>
            <a:r>
              <a:rPr lang="pt-BR" b="1" dirty="0">
                <a:solidFill>
                  <a:schemeClr val="accent1"/>
                </a:solidFill>
              </a:rPr>
              <a:t>// emissor do token</a:t>
            </a:r>
          </a:p>
          <a:p>
            <a:pPr marL="0" indent="0">
              <a:buNone/>
            </a:pPr>
            <a:r>
              <a:rPr lang="pt-BR" dirty="0"/>
              <a:t>            '</a:t>
            </a:r>
            <a:r>
              <a:rPr lang="pt-BR" dirty="0" err="1"/>
              <a:t>aud</a:t>
            </a:r>
            <a:r>
              <a:rPr lang="pt-BR" dirty="0"/>
              <a:t>' =&gt;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aud</a:t>
            </a:r>
            <a:r>
              <a:rPr lang="pt-BR" dirty="0"/>
              <a:t>,  </a:t>
            </a:r>
            <a:r>
              <a:rPr lang="pt-BR" b="1" i="1" dirty="0">
                <a:solidFill>
                  <a:schemeClr val="accent1"/>
                </a:solidFill>
              </a:rPr>
              <a:t>// destinatário do token</a:t>
            </a:r>
          </a:p>
          <a:p>
            <a:pPr marL="0" indent="0">
              <a:buNone/>
            </a:pPr>
            <a:r>
              <a:rPr lang="pt-BR" dirty="0"/>
              <a:t>            '</a:t>
            </a:r>
            <a:r>
              <a:rPr lang="pt-BR" dirty="0" err="1"/>
              <a:t>iat</a:t>
            </a:r>
            <a:r>
              <a:rPr lang="pt-BR" dirty="0"/>
              <a:t>' =&gt; time(),            </a:t>
            </a:r>
            <a:r>
              <a:rPr lang="pt-BR" b="1" i="1" dirty="0">
                <a:solidFill>
                  <a:schemeClr val="accent1"/>
                </a:solidFill>
              </a:rPr>
              <a:t>// data de criação do </a:t>
            </a:r>
            <a:r>
              <a:rPr lang="pt-BR" b="1" i="1" dirty="0" err="1">
                <a:solidFill>
                  <a:schemeClr val="accent1"/>
                </a:solidFill>
              </a:rPr>
              <a:t>tolen</a:t>
            </a:r>
            <a:endParaRPr lang="pt-BR" b="1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            '</a:t>
            </a:r>
            <a:r>
              <a:rPr lang="pt-BR" dirty="0" err="1"/>
              <a:t>exp</a:t>
            </a:r>
            <a:r>
              <a:rPr lang="pt-BR" dirty="0"/>
              <a:t>' =&gt; time() +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duracaoToken</a:t>
            </a:r>
            <a:r>
              <a:rPr lang="pt-BR" dirty="0"/>
              <a:t>,   </a:t>
            </a:r>
            <a:r>
              <a:rPr lang="pt-BR" b="1" i="1" dirty="0">
                <a:solidFill>
                  <a:schemeClr val="accent1"/>
                </a:solidFill>
              </a:rPr>
              <a:t>//data de </a:t>
            </a:r>
            <a:r>
              <a:rPr lang="pt-BR" b="1" i="1" dirty="0" err="1">
                <a:solidFill>
                  <a:schemeClr val="accent1"/>
                </a:solidFill>
              </a:rPr>
              <a:t>expiracao</a:t>
            </a:r>
            <a:r>
              <a:rPr lang="pt-BR" b="1" i="1" dirty="0">
                <a:solidFill>
                  <a:schemeClr val="accent1"/>
                </a:solidFill>
              </a:rPr>
              <a:t> 1800 segundos do atual, 30 minutos</a:t>
            </a:r>
          </a:p>
          <a:p>
            <a:pPr marL="0" indent="0">
              <a:buNone/>
            </a:pPr>
            <a:r>
              <a:rPr lang="pt-BR" dirty="0"/>
              <a:t>            'dados' =&gt; (</a:t>
            </a:r>
            <a:r>
              <a:rPr lang="pt-BR" b="1" dirty="0">
                <a:highlight>
                  <a:srgbClr val="FFFF00"/>
                </a:highlight>
              </a:rPr>
              <a:t>$</a:t>
            </a:r>
            <a:r>
              <a:rPr lang="pt-BR" b="1" dirty="0" err="1">
                <a:highlight>
                  <a:srgbClr val="FFFF00"/>
                </a:highlight>
              </a:rPr>
              <a:t>jsonDados</a:t>
            </a:r>
            <a:r>
              <a:rPr lang="pt-BR" dirty="0"/>
              <a:t>),</a:t>
            </a:r>
          </a:p>
          <a:p>
            <a:pPr marL="0" indent="0">
              <a:buNone/>
            </a:pPr>
            <a:r>
              <a:rPr lang="pt-BR" dirty="0"/>
              <a:t>        ];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b="1" dirty="0">
                <a:solidFill>
                  <a:schemeClr val="accent1"/>
                </a:solidFill>
              </a:rPr>
              <a:t>//utiliza a biblioteca do </a:t>
            </a:r>
            <a:r>
              <a:rPr lang="pt-BR" b="1" dirty="0" err="1">
                <a:solidFill>
                  <a:schemeClr val="accent1"/>
                </a:solidFill>
              </a:rPr>
              <a:t>firebase</a:t>
            </a:r>
            <a:r>
              <a:rPr lang="pt-BR" b="1" dirty="0">
                <a:solidFill>
                  <a:schemeClr val="accent1"/>
                </a:solidFill>
              </a:rPr>
              <a:t> para gerar o token com os parâmetros</a:t>
            </a:r>
          </a:p>
          <a:p>
            <a:pPr marL="0" indent="0">
              <a:buNone/>
            </a:pPr>
            <a:r>
              <a:rPr lang="pt-BR" dirty="0"/>
              <a:t>        $token = </a:t>
            </a:r>
            <a:r>
              <a:rPr lang="pt-BR" dirty="0" err="1"/>
              <a:t>JWT</a:t>
            </a:r>
            <a:r>
              <a:rPr lang="pt-BR" dirty="0"/>
              <a:t>::encode($</a:t>
            </a:r>
            <a:r>
              <a:rPr lang="pt-BR" dirty="0" err="1"/>
              <a:t>payload</a:t>
            </a:r>
            <a:r>
              <a:rPr lang="pt-BR" dirty="0"/>
              <a:t>,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key</a:t>
            </a:r>
            <a:r>
              <a:rPr lang="pt-BR" dirty="0"/>
              <a:t>,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alg</a:t>
            </a:r>
            <a:r>
              <a:rPr lang="pt-BR" dirty="0"/>
              <a:t>, </a:t>
            </a:r>
            <a:r>
              <a:rPr lang="pt-BR" dirty="0" err="1"/>
              <a:t>null</a:t>
            </a:r>
            <a:r>
              <a:rPr lang="pt-BR" dirty="0"/>
              <a:t>, $</a:t>
            </a:r>
            <a:r>
              <a:rPr lang="pt-BR" dirty="0" err="1"/>
              <a:t>headers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$token;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115550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15DDCA-C673-F0B5-4B7A-7DEC99ACB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IETF - Internet </a:t>
            </a:r>
            <a:r>
              <a:rPr lang="pt-BR" dirty="0" err="1"/>
              <a:t>Engineering</a:t>
            </a:r>
            <a:r>
              <a:rPr lang="pt-BR" dirty="0"/>
              <a:t> Task Force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FA56BD4-8223-C6A2-9F85-E4A1869D1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Grupo internacional aberto composto de técnicos, fabricantes, agências, fornecedores e pesquisadores que desenvolvem os padrões da Internet. </a:t>
            </a:r>
          </a:p>
          <a:p>
            <a:r>
              <a:rPr lang="pt-BR" dirty="0"/>
              <a:t>Isso é feito em parceria com a World </a:t>
            </a:r>
            <a:r>
              <a:rPr lang="pt-BR" dirty="0" err="1"/>
              <a:t>Wide</a:t>
            </a:r>
            <a:r>
              <a:rPr lang="pt-BR" dirty="0"/>
              <a:t> Web Consortium e ISO/ IEC</a:t>
            </a:r>
          </a:p>
          <a:p>
            <a:r>
              <a:rPr lang="pt-BR" dirty="0"/>
              <a:t>A principal missão do IETF é identificar e propor soluções para o uso da Internet e padronizações das redes baseadas em IP</a:t>
            </a:r>
          </a:p>
        </p:txBody>
      </p:sp>
    </p:spTree>
    <p:extLst>
      <p:ext uri="{BB962C8B-B14F-4D97-AF65-F5344CB8AC3E}">
        <p14:creationId xmlns:p14="http://schemas.microsoft.com/office/powerpoint/2010/main" val="23620731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C5B40A-345A-25CF-4C10-77A5A50B1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65125"/>
            <a:ext cx="5827295" cy="1325563"/>
          </a:xfrm>
        </p:spPr>
        <p:txBody>
          <a:bodyPr/>
          <a:lstStyle/>
          <a:p>
            <a:r>
              <a:rPr lang="pt-BR" dirty="0" err="1"/>
              <a:t>TokenJWT.php</a:t>
            </a:r>
            <a:r>
              <a:rPr lang="pt-BR" dirty="0"/>
              <a:t> </a:t>
            </a:r>
            <a:br>
              <a:rPr lang="pt-BR" dirty="0"/>
            </a:br>
            <a:r>
              <a:rPr lang="pt-BR" dirty="0" err="1"/>
              <a:t>validarToken</a:t>
            </a:r>
            <a:r>
              <a:rPr lang="pt-BR" dirty="0"/>
              <a:t>($</a:t>
            </a:r>
            <a:r>
              <a:rPr lang="pt-BR" dirty="0" err="1"/>
              <a:t>headers</a:t>
            </a:r>
            <a:r>
              <a:rPr lang="pt-BR" dirty="0"/>
              <a:t>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0FDB7B-B08E-B859-61AE-0EA26E726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516" y="176462"/>
            <a:ext cx="10776284" cy="631641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</a:t>
            </a:r>
            <a:r>
              <a:rPr lang="pt-BR" sz="1600" dirty="0" err="1"/>
              <a:t>public</a:t>
            </a:r>
            <a:r>
              <a:rPr lang="pt-BR" sz="1600" dirty="0"/>
              <a:t> </a:t>
            </a:r>
            <a:r>
              <a:rPr lang="pt-BR" sz="1600" dirty="0" err="1"/>
              <a:t>function</a:t>
            </a:r>
            <a:r>
              <a:rPr lang="pt-BR" sz="1600" dirty="0"/>
              <a:t> </a:t>
            </a:r>
            <a:r>
              <a:rPr lang="pt-BR" sz="1600" dirty="0" err="1"/>
              <a:t>validarToken</a:t>
            </a:r>
            <a:r>
              <a:rPr lang="pt-BR" sz="1600" dirty="0"/>
              <a:t>($</a:t>
            </a:r>
            <a:r>
              <a:rPr lang="pt-BR" sz="1600" dirty="0" err="1"/>
              <a:t>headers</a:t>
            </a:r>
            <a:r>
              <a:rPr lang="pt-BR" sz="1600" dirty="0"/>
              <a:t>){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$token =  </a:t>
            </a:r>
            <a:r>
              <a:rPr lang="pt-BR" sz="1600" dirty="0" err="1"/>
              <a:t>TokenJWT</a:t>
            </a:r>
            <a:r>
              <a:rPr lang="pt-BR" sz="1600" dirty="0"/>
              <a:t>::</a:t>
            </a:r>
            <a:r>
              <a:rPr lang="pt-BR" sz="1600" dirty="0" err="1"/>
              <a:t>getAuthorizationToken</a:t>
            </a:r>
            <a:r>
              <a:rPr lang="pt-BR" sz="1600" dirty="0"/>
              <a:t>($</a:t>
            </a:r>
            <a:r>
              <a:rPr lang="pt-BR" sz="1600" dirty="0" err="1"/>
              <a:t>headers</a:t>
            </a:r>
            <a:r>
              <a:rPr lang="pt-BR" sz="1600" dirty="0"/>
              <a:t>);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</a:t>
            </a:r>
            <a:r>
              <a:rPr lang="pt-BR" sz="1600" dirty="0" err="1"/>
              <a:t>if</a:t>
            </a:r>
            <a:r>
              <a:rPr lang="pt-BR" sz="1600" dirty="0"/>
              <a:t> (</a:t>
            </a:r>
            <a:r>
              <a:rPr lang="pt-BR" sz="1600" dirty="0" err="1"/>
              <a:t>isset</a:t>
            </a:r>
            <a:r>
              <a:rPr lang="pt-BR" sz="1600" dirty="0"/>
              <a:t>($token)) 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if</a:t>
            </a:r>
            <a:r>
              <a:rPr lang="pt-BR" sz="1600" dirty="0"/>
              <a:t> ($token == "") 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</a:t>
            </a:r>
            <a:r>
              <a:rPr lang="pt-BR" sz="1600" dirty="0" err="1"/>
              <a:t>return</a:t>
            </a:r>
            <a:r>
              <a:rPr lang="pt-BR" sz="1600" dirty="0"/>
              <a:t> false;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} </a:t>
            </a:r>
            <a:r>
              <a:rPr lang="pt-BR" sz="1600" dirty="0" err="1"/>
              <a:t>else</a:t>
            </a:r>
            <a:r>
              <a:rPr lang="pt-BR" sz="1600" dirty="0"/>
              <a:t> 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</a:t>
            </a:r>
            <a:r>
              <a:rPr lang="pt-BR" sz="1600" dirty="0" err="1"/>
              <a:t>try</a:t>
            </a:r>
            <a:r>
              <a:rPr lang="pt-BR" sz="1600" dirty="0"/>
              <a:t> {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    $</a:t>
            </a:r>
            <a:r>
              <a:rPr lang="pt-BR" sz="1600" dirty="0" err="1"/>
              <a:t>decoded</a:t>
            </a:r>
            <a:r>
              <a:rPr lang="pt-BR" sz="1600" dirty="0"/>
              <a:t> = </a:t>
            </a:r>
            <a:r>
              <a:rPr lang="pt-BR" sz="1600" dirty="0" err="1"/>
              <a:t>JWT</a:t>
            </a:r>
            <a:r>
              <a:rPr lang="pt-BR" sz="1600" dirty="0"/>
              <a:t>::</a:t>
            </a:r>
            <a:r>
              <a:rPr lang="pt-BR" sz="1600" dirty="0" err="1"/>
              <a:t>decode</a:t>
            </a:r>
            <a:r>
              <a:rPr lang="pt-BR" sz="1600" dirty="0"/>
              <a:t>($token,  new </a:t>
            </a:r>
            <a:r>
              <a:rPr lang="pt-BR" sz="1600" dirty="0" err="1"/>
              <a:t>key</a:t>
            </a:r>
            <a:r>
              <a:rPr lang="pt-BR" sz="1600" dirty="0"/>
              <a:t>($</a:t>
            </a:r>
            <a:r>
              <a:rPr lang="pt-BR" sz="1600" dirty="0" err="1"/>
              <a:t>this</a:t>
            </a:r>
            <a:r>
              <a:rPr lang="pt-BR" sz="1600" dirty="0"/>
              <a:t>-&gt;</a:t>
            </a:r>
            <a:r>
              <a:rPr lang="pt-BR" sz="1600" dirty="0" err="1"/>
              <a:t>key</a:t>
            </a:r>
            <a:r>
              <a:rPr lang="pt-BR" sz="1600" dirty="0"/>
              <a:t>, $</a:t>
            </a:r>
            <a:r>
              <a:rPr lang="pt-BR" sz="1600" dirty="0" err="1"/>
              <a:t>this</a:t>
            </a:r>
            <a:r>
              <a:rPr lang="pt-BR" sz="1600" dirty="0"/>
              <a:t>-&gt;</a:t>
            </a:r>
            <a:r>
              <a:rPr lang="pt-BR" sz="1600" dirty="0" err="1"/>
              <a:t>alg</a:t>
            </a:r>
            <a:r>
              <a:rPr lang="pt-BR" sz="1600" dirty="0"/>
              <a:t>));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    $</a:t>
            </a:r>
            <a:r>
              <a:rPr lang="pt-BR" sz="1600" dirty="0" err="1"/>
              <a:t>this</a:t>
            </a:r>
            <a:r>
              <a:rPr lang="pt-BR" sz="1600" dirty="0"/>
              <a:t>-&gt;</a:t>
            </a:r>
            <a:r>
              <a:rPr lang="pt-BR" sz="1600" dirty="0" err="1"/>
              <a:t>setPayload</a:t>
            </a:r>
            <a:r>
              <a:rPr lang="pt-BR" sz="1600" dirty="0"/>
              <a:t>(($</a:t>
            </a:r>
            <a:r>
              <a:rPr lang="pt-BR" sz="1600" dirty="0" err="1"/>
              <a:t>decoded</a:t>
            </a:r>
            <a:r>
              <a:rPr lang="pt-BR" sz="1600" dirty="0"/>
              <a:t>));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    </a:t>
            </a:r>
            <a:r>
              <a:rPr lang="pt-BR" sz="1600" dirty="0" err="1"/>
              <a:t>return</a:t>
            </a:r>
            <a:r>
              <a:rPr lang="pt-BR" sz="1600" dirty="0"/>
              <a:t> </a:t>
            </a:r>
            <a:r>
              <a:rPr lang="pt-BR" sz="1600" dirty="0" err="1"/>
              <a:t>true</a:t>
            </a:r>
            <a:r>
              <a:rPr lang="pt-BR" sz="1600" dirty="0"/>
              <a:t>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}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catch (</a:t>
            </a:r>
            <a:r>
              <a:rPr lang="pt-BR" sz="1600" dirty="0" err="1"/>
              <a:t>SignatureInvalidException</a:t>
            </a:r>
            <a:r>
              <a:rPr lang="pt-BR" sz="1600" dirty="0"/>
              <a:t> $e) { </a:t>
            </a:r>
            <a:r>
              <a:rPr lang="pt-BR" sz="1600" dirty="0" err="1"/>
              <a:t>return</a:t>
            </a:r>
            <a:r>
              <a:rPr lang="pt-BR" sz="1600" dirty="0"/>
              <a:t> false;}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catch (</a:t>
            </a:r>
            <a:r>
              <a:rPr lang="pt-BR" sz="1600" dirty="0" err="1"/>
              <a:t>DomainException</a:t>
            </a:r>
            <a:r>
              <a:rPr lang="pt-BR" sz="1600" dirty="0"/>
              <a:t> $e) { </a:t>
            </a:r>
            <a:r>
              <a:rPr lang="pt-BR" sz="1600" dirty="0" err="1"/>
              <a:t>return</a:t>
            </a:r>
            <a:r>
              <a:rPr lang="pt-BR" sz="1600" dirty="0"/>
              <a:t> false;}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catch (</a:t>
            </a:r>
            <a:r>
              <a:rPr lang="pt-BR" sz="1600" dirty="0" err="1"/>
              <a:t>InvalidArgumentException</a:t>
            </a:r>
            <a:r>
              <a:rPr lang="pt-BR" sz="1600" dirty="0"/>
              <a:t> $e) { </a:t>
            </a:r>
            <a:r>
              <a:rPr lang="pt-BR" sz="1600" dirty="0" err="1"/>
              <a:t>return</a:t>
            </a:r>
            <a:r>
              <a:rPr lang="pt-BR" sz="1600" dirty="0"/>
              <a:t> false;}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catch (</a:t>
            </a:r>
            <a:r>
              <a:rPr lang="pt-BR" sz="1600" dirty="0" err="1"/>
              <a:t>ExpiredException</a:t>
            </a:r>
            <a:r>
              <a:rPr lang="pt-BR" sz="1600" dirty="0"/>
              <a:t> $e) { </a:t>
            </a:r>
            <a:r>
              <a:rPr lang="pt-BR" sz="1600" dirty="0" err="1"/>
              <a:t>return</a:t>
            </a:r>
            <a:r>
              <a:rPr lang="pt-BR" sz="1600" dirty="0"/>
              <a:t> false; }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catch (</a:t>
            </a:r>
            <a:r>
              <a:rPr lang="pt-BR" sz="1600" dirty="0" err="1"/>
              <a:t>UnexpectedValueException</a:t>
            </a:r>
            <a:r>
              <a:rPr lang="pt-BR" sz="1600" dirty="0"/>
              <a:t> $e) { </a:t>
            </a:r>
            <a:r>
              <a:rPr lang="pt-BR" sz="1600" dirty="0" err="1"/>
              <a:t>return</a:t>
            </a:r>
            <a:r>
              <a:rPr lang="pt-BR" sz="1600" dirty="0"/>
              <a:t> false;}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    catch (</a:t>
            </a:r>
            <a:r>
              <a:rPr lang="pt-BR" sz="1600" dirty="0" err="1"/>
              <a:t>Exception</a:t>
            </a:r>
            <a:r>
              <a:rPr lang="pt-BR" sz="1600" dirty="0"/>
              <a:t> $e) { </a:t>
            </a:r>
            <a:r>
              <a:rPr lang="pt-BR" sz="1600" dirty="0" err="1"/>
              <a:t>return</a:t>
            </a:r>
            <a:r>
              <a:rPr lang="pt-BR" sz="1600" dirty="0"/>
              <a:t> false; }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    }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}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    </a:t>
            </a:r>
            <a:r>
              <a:rPr lang="pt-BR" sz="1600" dirty="0" err="1"/>
              <a:t>return</a:t>
            </a:r>
            <a:r>
              <a:rPr lang="pt-BR" sz="1600" dirty="0"/>
              <a:t> false;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pt-BR" sz="1600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9050972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371848-ACBE-E1E2-70DD-A5FF6D771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0526" y="365125"/>
            <a:ext cx="3533274" cy="1325563"/>
          </a:xfrm>
        </p:spPr>
        <p:txBody>
          <a:bodyPr/>
          <a:lstStyle/>
          <a:p>
            <a:r>
              <a:rPr lang="pt-BR" dirty="0" err="1"/>
              <a:t>Usuarios.php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375293-4BF9-9705-AFE8-7765D7B80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1158"/>
            <a:ext cx="10515600" cy="5735805"/>
          </a:xfrm>
        </p:spPr>
        <p:txBody>
          <a:bodyPr/>
          <a:lstStyle/>
          <a:p>
            <a:pPr marL="0" indent="0">
              <a:buNone/>
            </a:pPr>
            <a:r>
              <a:rPr lang="pt-BR" dirty="0"/>
              <a:t>&lt;?</a:t>
            </a:r>
            <a:r>
              <a:rPr lang="pt-BR" dirty="0" err="1"/>
              <a:t>php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include "</a:t>
            </a:r>
            <a:r>
              <a:rPr lang="pt-BR" dirty="0" err="1"/>
              <a:t>Banco.php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 err="1"/>
              <a:t>class</a:t>
            </a:r>
            <a:r>
              <a:rPr lang="pt-BR" dirty="0"/>
              <a:t> </a:t>
            </a:r>
            <a:r>
              <a:rPr lang="pt-BR" dirty="0" err="1"/>
              <a:t>Usuario</a:t>
            </a:r>
            <a:r>
              <a:rPr lang="pt-BR" dirty="0"/>
              <a:t> </a:t>
            </a:r>
            <a:r>
              <a:rPr lang="pt-BR" dirty="0" err="1"/>
              <a:t>implements</a:t>
            </a:r>
            <a:r>
              <a:rPr lang="pt-BR" dirty="0"/>
              <a:t> </a:t>
            </a:r>
            <a:r>
              <a:rPr lang="pt-BR" dirty="0" err="1"/>
              <a:t>JsonSerializable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</a:t>
            </a:r>
            <a:r>
              <a:rPr lang="pt-BR" dirty="0" err="1"/>
              <a:t>idUsuario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$nome;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</a:t>
            </a:r>
            <a:r>
              <a:rPr lang="pt-BR" dirty="0" err="1"/>
              <a:t>email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$senha;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$banco;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407483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459B6D-B60C-A49F-EB72-0D1B116A6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jsonSerialize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ECD144A-845D-2F68-24F6-EE5E865D5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b="1" dirty="0">
                <a:solidFill>
                  <a:srgbClr val="0070C0"/>
                </a:solidFill>
              </a:rPr>
              <a:t>/*</a:t>
            </a:r>
          </a:p>
          <a:p>
            <a:pPr marL="0" indent="0">
              <a:buNone/>
            </a:pPr>
            <a:r>
              <a:rPr lang="pt-BR" b="1" dirty="0">
                <a:solidFill>
                  <a:srgbClr val="0070C0"/>
                </a:solidFill>
              </a:rPr>
              <a:t>        Quando for chamado o </a:t>
            </a:r>
            <a:r>
              <a:rPr lang="pt-BR" b="1" dirty="0" err="1">
                <a:solidFill>
                  <a:srgbClr val="0070C0"/>
                </a:solidFill>
              </a:rPr>
              <a:t>json_decode</a:t>
            </a:r>
            <a:r>
              <a:rPr lang="pt-BR" b="1" dirty="0">
                <a:solidFill>
                  <a:srgbClr val="0070C0"/>
                </a:solidFill>
              </a:rPr>
              <a:t>($</a:t>
            </a:r>
            <a:r>
              <a:rPr lang="pt-BR" b="1" dirty="0" err="1">
                <a:solidFill>
                  <a:srgbClr val="0070C0"/>
                </a:solidFill>
              </a:rPr>
              <a:t>objUsuario</a:t>
            </a:r>
            <a:r>
              <a:rPr lang="pt-BR" b="1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pt-BR" b="1" dirty="0">
                <a:solidFill>
                  <a:srgbClr val="0070C0"/>
                </a:solidFill>
              </a:rPr>
              <a:t>        o método  </a:t>
            </a:r>
            <a:r>
              <a:rPr lang="pt-BR" b="1" dirty="0" err="1">
                <a:solidFill>
                  <a:srgbClr val="0070C0"/>
                </a:solidFill>
              </a:rPr>
              <a:t>jsonSerialize</a:t>
            </a:r>
            <a:r>
              <a:rPr lang="pt-BR" b="1" dirty="0">
                <a:solidFill>
                  <a:srgbClr val="0070C0"/>
                </a:solidFill>
              </a:rPr>
              <a:t>() será chamado</a:t>
            </a:r>
          </a:p>
          <a:p>
            <a:pPr marL="0" indent="0">
              <a:buNone/>
            </a:pPr>
            <a:r>
              <a:rPr lang="pt-BR" b="1" dirty="0">
                <a:solidFill>
                  <a:srgbClr val="0070C0"/>
                </a:solidFill>
              </a:rPr>
              <a:t>        Um </a:t>
            </a:r>
            <a:r>
              <a:rPr lang="pt-BR" b="1" dirty="0" err="1">
                <a:solidFill>
                  <a:srgbClr val="0070C0"/>
                </a:solidFill>
              </a:rPr>
              <a:t>json</a:t>
            </a:r>
            <a:r>
              <a:rPr lang="pt-BR" b="1" dirty="0">
                <a:solidFill>
                  <a:srgbClr val="0070C0"/>
                </a:solidFill>
              </a:rPr>
              <a:t> no formato definido em  </a:t>
            </a:r>
            <a:r>
              <a:rPr lang="pt-BR" b="1" dirty="0" err="1">
                <a:solidFill>
                  <a:srgbClr val="0070C0"/>
                </a:solidFill>
              </a:rPr>
              <a:t>jsonSerialize</a:t>
            </a:r>
            <a:r>
              <a:rPr lang="pt-BR" b="1" dirty="0">
                <a:solidFill>
                  <a:srgbClr val="0070C0"/>
                </a:solidFill>
              </a:rPr>
              <a:t>()</a:t>
            </a:r>
          </a:p>
          <a:p>
            <a:pPr marL="0" indent="0">
              <a:buNone/>
            </a:pPr>
            <a:r>
              <a:rPr lang="pt-BR" b="1" dirty="0">
                <a:solidFill>
                  <a:srgbClr val="0070C0"/>
                </a:solidFill>
              </a:rPr>
              <a:t>        será criado</a:t>
            </a:r>
          </a:p>
          <a:p>
            <a:pPr marL="0" indent="0">
              <a:buNone/>
            </a:pPr>
            <a:r>
              <a:rPr lang="pt-BR" b="1" dirty="0">
                <a:solidFill>
                  <a:srgbClr val="0070C0"/>
                </a:solidFill>
              </a:rPr>
              <a:t>    */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jsonSerialize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{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 = </a:t>
            </a:r>
            <a:r>
              <a:rPr lang="pt-BR" dirty="0" err="1"/>
              <a:t>array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['</a:t>
            </a:r>
            <a:r>
              <a:rPr lang="pt-BR" dirty="0" err="1"/>
              <a:t>idUsuario</a:t>
            </a:r>
            <a:r>
              <a:rPr lang="pt-BR" dirty="0"/>
              <a:t>'] =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getIdUsuario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['nome'] =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getNome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['</a:t>
            </a:r>
            <a:r>
              <a:rPr lang="pt-BR" dirty="0" err="1"/>
              <a:t>email</a:t>
            </a:r>
            <a:r>
              <a:rPr lang="pt-BR" dirty="0"/>
              <a:t>'] =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getEmail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json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9169580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FF2D3-8901-D247-6111-F7340252B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8442" y="365125"/>
            <a:ext cx="3565357" cy="1325563"/>
          </a:xfrm>
        </p:spPr>
        <p:txBody>
          <a:bodyPr/>
          <a:lstStyle/>
          <a:p>
            <a:r>
              <a:rPr lang="pt-BR" dirty="0" err="1"/>
              <a:t>create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7C4FD25-1BBB-4032-5B90-5B218A1AF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4"/>
            <a:ext cx="10515600" cy="605171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i="1" dirty="0">
                <a:solidFill>
                  <a:srgbClr val="0070C0"/>
                </a:solidFill>
              </a:rPr>
              <a:t>*     método chamado pelo arquivo </a:t>
            </a:r>
            <a:r>
              <a:rPr lang="pt-BR" i="1" dirty="0" err="1">
                <a:solidFill>
                  <a:srgbClr val="0070C0"/>
                </a:solidFill>
              </a:rPr>
              <a:t>index.php</a:t>
            </a:r>
            <a:r>
              <a:rPr lang="pt-BR" i="1" dirty="0">
                <a:solidFill>
                  <a:srgbClr val="0070C0"/>
                </a:solidFill>
              </a:rPr>
              <a:t>, quando é recebido um post para cadastro de novo usuário. */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create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b="1" dirty="0"/>
              <a:t>        </a:t>
            </a:r>
            <a:r>
              <a:rPr lang="pt-BR" b="1" i="1" dirty="0">
                <a:solidFill>
                  <a:srgbClr val="0070C0"/>
                </a:solidFill>
              </a:rPr>
              <a:t>//Instancia a classe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Banco();</a:t>
            </a:r>
          </a:p>
          <a:p>
            <a:pPr marL="0" indent="0">
              <a:buNone/>
            </a:pPr>
            <a:r>
              <a:rPr lang="pt-BR" b="1" dirty="0"/>
              <a:t>        </a:t>
            </a:r>
            <a:r>
              <a:rPr lang="pt-BR" b="1" i="1" dirty="0">
                <a:solidFill>
                  <a:srgbClr val="0070C0"/>
                </a:solidFill>
              </a:rPr>
              <a:t>//cria um </a:t>
            </a:r>
            <a:r>
              <a:rPr lang="pt-BR" b="1" i="1" dirty="0" err="1">
                <a:solidFill>
                  <a:srgbClr val="0070C0"/>
                </a:solidFill>
              </a:rPr>
              <a:t>hash</a:t>
            </a:r>
            <a:r>
              <a:rPr lang="pt-BR" b="1" i="1" dirty="0">
                <a:solidFill>
                  <a:srgbClr val="0070C0"/>
                </a:solidFill>
              </a:rPr>
              <a:t> da senha usando o algoritmo </a:t>
            </a:r>
            <a:r>
              <a:rPr lang="pt-BR" b="1" i="1" dirty="0" err="1">
                <a:solidFill>
                  <a:srgbClr val="0070C0"/>
                </a:solidFill>
              </a:rPr>
              <a:t>md5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-&gt;senha = </a:t>
            </a:r>
            <a:r>
              <a:rPr lang="pt-BR" dirty="0" err="1"/>
              <a:t>md5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-&gt;senha);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//prepara a instrução de </a:t>
            </a:r>
            <a:r>
              <a:rPr lang="pt-BR" b="1" i="1" dirty="0" err="1">
                <a:solidFill>
                  <a:srgbClr val="0070C0"/>
                </a:solidFill>
              </a:rPr>
              <a:t>insert</a:t>
            </a:r>
            <a:r>
              <a:rPr lang="pt-BR" b="1" i="1" dirty="0">
                <a:solidFill>
                  <a:srgbClr val="0070C0"/>
                </a:solidFill>
              </a:rPr>
              <a:t> no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()-&gt;prepare("</a:t>
            </a:r>
            <a:r>
              <a:rPr lang="pt-BR" dirty="0" err="1"/>
              <a:t>insert</a:t>
            </a:r>
            <a:r>
              <a:rPr lang="pt-BR" dirty="0"/>
              <a:t> </a:t>
            </a:r>
            <a:r>
              <a:rPr lang="pt-BR" dirty="0" err="1"/>
              <a:t>into</a:t>
            </a:r>
            <a:r>
              <a:rPr lang="pt-BR" dirty="0"/>
              <a:t> </a:t>
            </a:r>
            <a:r>
              <a:rPr lang="pt-BR" dirty="0" err="1"/>
              <a:t>usuario</a:t>
            </a:r>
            <a:r>
              <a:rPr lang="pt-BR" dirty="0"/>
              <a:t> (nome, </a:t>
            </a:r>
            <a:r>
              <a:rPr lang="pt-BR" dirty="0" err="1"/>
              <a:t>email</a:t>
            </a:r>
            <a:r>
              <a:rPr lang="pt-BR" dirty="0"/>
              <a:t>, senha) </a:t>
            </a:r>
            <a:r>
              <a:rPr lang="pt-BR" dirty="0" err="1"/>
              <a:t>values</a:t>
            </a:r>
            <a:r>
              <a:rPr lang="pt-BR" dirty="0"/>
              <a:t> (?,?,?)");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//substitui os "s" pelos interrogações e valore de variáveis.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bind_param</a:t>
            </a:r>
            <a:r>
              <a:rPr lang="pt-BR" dirty="0"/>
              <a:t>("</a:t>
            </a:r>
            <a:r>
              <a:rPr lang="pt-BR" dirty="0" err="1"/>
              <a:t>sss</a:t>
            </a:r>
            <a:r>
              <a:rPr lang="pt-BR" dirty="0"/>
              <a:t>", $</a:t>
            </a:r>
            <a:r>
              <a:rPr lang="pt-BR" dirty="0" err="1"/>
              <a:t>this</a:t>
            </a:r>
            <a:r>
              <a:rPr lang="pt-BR" dirty="0"/>
              <a:t>-&gt;nome,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, $</a:t>
            </a:r>
            <a:r>
              <a:rPr lang="pt-BR" dirty="0" err="1"/>
              <a:t>this</a:t>
            </a:r>
            <a:r>
              <a:rPr lang="pt-BR" dirty="0"/>
              <a:t>-&gt;senha);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</a:t>
            </a:r>
            <a:r>
              <a:rPr lang="pt-BR" b="1" i="1" dirty="0" err="1">
                <a:solidFill>
                  <a:srgbClr val="0070C0"/>
                </a:solidFill>
              </a:rPr>
              <a:t>execura</a:t>
            </a:r>
            <a:r>
              <a:rPr lang="pt-BR" b="1" i="1" dirty="0">
                <a:solidFill>
                  <a:srgbClr val="0070C0"/>
                </a:solidFill>
              </a:rPr>
              <a:t> a instrução no banco de dados.</a:t>
            </a:r>
          </a:p>
          <a:p>
            <a:pPr marL="0" indent="0">
              <a:buNone/>
            </a:pPr>
            <a:r>
              <a:rPr lang="pt-BR" dirty="0"/>
              <a:t>        $resposta = $</a:t>
            </a:r>
            <a:r>
              <a:rPr lang="pt-BR" dirty="0" err="1"/>
              <a:t>stmt</a:t>
            </a:r>
            <a:r>
              <a:rPr lang="pt-BR" dirty="0"/>
              <a:t>-&gt;execute();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//retorna o id do registro que foi inserido no banco.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idCadastrado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</a:t>
            </a:r>
            <a:r>
              <a:rPr lang="pt-BR" dirty="0" err="1"/>
              <a:t>insert_id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//passa para a instancia da classe o id que foi cadastrado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setIdUsuario</a:t>
            </a:r>
            <a:r>
              <a:rPr lang="pt-BR" dirty="0"/>
              <a:t>($</a:t>
            </a:r>
            <a:r>
              <a:rPr lang="pt-BR" dirty="0" err="1"/>
              <a:t>idCadastrado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$resposta;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2535347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4E4864-4FF1-7009-5592-6D484060B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8020" y="365125"/>
            <a:ext cx="3725779" cy="1325563"/>
          </a:xfrm>
        </p:spPr>
        <p:txBody>
          <a:bodyPr/>
          <a:lstStyle/>
          <a:p>
            <a:r>
              <a:rPr lang="pt-BR" dirty="0" err="1"/>
              <a:t>usuarioExiste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27AFC2E-EBC6-6153-ADCD-2A26544F3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632"/>
            <a:ext cx="10515600" cy="625224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usuarioExiste</a:t>
            </a:r>
            <a:r>
              <a:rPr lang="pt-BR" dirty="0"/>
              <a:t>(){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Banco();  //faz uma instância de banco  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b="1" i="1" dirty="0">
                <a:solidFill>
                  <a:srgbClr val="0070C0"/>
                </a:solidFill>
              </a:rPr>
              <a:t>//prepara a instrução de </a:t>
            </a:r>
            <a:r>
              <a:rPr lang="pt-BR" b="1" i="1" dirty="0" err="1">
                <a:solidFill>
                  <a:srgbClr val="0070C0"/>
                </a:solidFill>
              </a:rPr>
              <a:t>select</a:t>
            </a:r>
            <a:r>
              <a:rPr lang="pt-BR" b="1" i="1" dirty="0">
                <a:solidFill>
                  <a:srgbClr val="0070C0"/>
                </a:solidFill>
              </a:rPr>
              <a:t> no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sql</a:t>
            </a:r>
            <a:r>
              <a:rPr lang="pt-BR" dirty="0"/>
              <a:t> = "</a:t>
            </a:r>
            <a:r>
              <a:rPr lang="pt-BR" dirty="0" err="1"/>
              <a:t>select</a:t>
            </a:r>
            <a:r>
              <a:rPr lang="pt-BR" dirty="0"/>
              <a:t> </a:t>
            </a:r>
            <a:r>
              <a:rPr lang="pt-BR" dirty="0" err="1"/>
              <a:t>count</a:t>
            </a:r>
            <a:r>
              <a:rPr lang="pt-BR" dirty="0"/>
              <a:t>(*) as </a:t>
            </a:r>
            <a:r>
              <a:rPr lang="pt-BR" dirty="0" err="1"/>
              <a:t>qtd</a:t>
            </a:r>
            <a:r>
              <a:rPr lang="pt-BR" dirty="0"/>
              <a:t> </a:t>
            </a: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usuario</a:t>
            </a:r>
            <a:r>
              <a:rPr lang="pt-BR" dirty="0"/>
              <a:t>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email</a:t>
            </a:r>
            <a:r>
              <a:rPr lang="pt-BR" dirty="0"/>
              <a:t> = ?";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()-&gt;prepare($</a:t>
            </a:r>
            <a:r>
              <a:rPr lang="pt-BR" dirty="0" err="1"/>
              <a:t>sql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</a:t>
            </a:r>
            <a:r>
              <a:rPr lang="pt-BR" b="1" i="1" dirty="0" err="1">
                <a:solidFill>
                  <a:srgbClr val="0070C0"/>
                </a:solidFill>
              </a:rPr>
              <a:t>víncula</a:t>
            </a:r>
            <a:r>
              <a:rPr lang="pt-BR" b="1" i="1" dirty="0">
                <a:solidFill>
                  <a:srgbClr val="0070C0"/>
                </a:solidFill>
              </a:rPr>
              <a:t> os </a:t>
            </a:r>
            <a:r>
              <a:rPr lang="pt-BR" b="1" i="1" dirty="0" err="1">
                <a:solidFill>
                  <a:srgbClr val="0070C0"/>
                </a:solidFill>
              </a:rPr>
              <a:t>parametros</a:t>
            </a:r>
            <a:r>
              <a:rPr lang="pt-BR" b="1" i="1" dirty="0">
                <a:solidFill>
                  <a:srgbClr val="0070C0"/>
                </a:solidFill>
              </a:rPr>
              <a:t> substituindo os "?" pelos valores correspondentes.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bind_param</a:t>
            </a:r>
            <a:r>
              <a:rPr lang="pt-BR" dirty="0"/>
              <a:t>("s",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-&gt;execute();  //executa a  instrução </a:t>
            </a:r>
            <a:r>
              <a:rPr lang="pt-BR" dirty="0" err="1"/>
              <a:t>sql</a:t>
            </a:r>
            <a:r>
              <a:rPr lang="pt-BR" dirty="0"/>
              <a:t> no </a:t>
            </a:r>
            <a:r>
              <a:rPr lang="pt-BR" dirty="0" err="1"/>
              <a:t>sgbd</a:t>
            </a:r>
            <a:endParaRPr lang="pt-BR" dirty="0"/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//recupera os dados referentes a execução do </a:t>
            </a:r>
            <a:r>
              <a:rPr lang="pt-BR" b="1" i="1" dirty="0" err="1">
                <a:solidFill>
                  <a:srgbClr val="0070C0"/>
                </a:solidFill>
              </a:rPr>
              <a:t>sql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/>
              <a:t>        $resultado =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get_result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//estrutura de repetição que passa por todos os dados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while</a:t>
            </a:r>
            <a:r>
              <a:rPr lang="pt-BR" dirty="0"/>
              <a:t> ($linha = $resultado-&gt;</a:t>
            </a:r>
            <a:r>
              <a:rPr lang="pt-BR" dirty="0" err="1"/>
              <a:t>fetch_object</a:t>
            </a:r>
            <a:r>
              <a:rPr lang="pt-BR" dirty="0"/>
              <a:t>()) {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    //verifica se </a:t>
            </a:r>
            <a:r>
              <a:rPr lang="pt-BR" b="1" i="1" dirty="0" err="1">
                <a:solidFill>
                  <a:srgbClr val="0070C0"/>
                </a:solidFill>
              </a:rPr>
              <a:t>qtd</a:t>
            </a:r>
            <a:r>
              <a:rPr lang="pt-BR" b="1" i="1" dirty="0">
                <a:solidFill>
                  <a:srgbClr val="0070C0"/>
                </a:solidFill>
              </a:rPr>
              <a:t> é igual a 1, igual a 1 significa que existe 1 usuário, com o </a:t>
            </a:r>
            <a:r>
              <a:rPr lang="pt-BR" b="1" i="1" dirty="0" err="1">
                <a:solidFill>
                  <a:srgbClr val="0070C0"/>
                </a:solidFill>
              </a:rPr>
              <a:t>email</a:t>
            </a:r>
            <a:r>
              <a:rPr lang="pt-BR" b="1" i="1" dirty="0">
                <a:solidFill>
                  <a:srgbClr val="0070C0"/>
                </a:solidFill>
              </a:rPr>
              <a:t> e senha fornecido. 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if</a:t>
            </a:r>
            <a:r>
              <a:rPr lang="pt-BR" dirty="0"/>
              <a:t> ($linha-&gt;</a:t>
            </a:r>
            <a:r>
              <a:rPr lang="pt-BR" dirty="0" err="1"/>
              <a:t>qtd</a:t>
            </a:r>
            <a:r>
              <a:rPr lang="pt-BR" dirty="0"/>
              <a:t> == 1) {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true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    }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false;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8788410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1D523B-A0C4-D189-1747-AB84CBEBE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0" y="365125"/>
            <a:ext cx="2667000" cy="1325563"/>
          </a:xfrm>
        </p:spPr>
        <p:txBody>
          <a:bodyPr/>
          <a:lstStyle/>
          <a:p>
            <a:r>
              <a:rPr lang="pt-BR" dirty="0"/>
              <a:t>delete()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E3C58A-47FE-91B5-E130-2C8DA2B13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747" y="365125"/>
            <a:ext cx="11004885" cy="5811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b="1" i="1" dirty="0">
                <a:solidFill>
                  <a:srgbClr val="0070C0"/>
                </a:solidFill>
              </a:rPr>
              <a:t> /*   método chamado pelo arquivo </a:t>
            </a:r>
            <a:r>
              <a:rPr lang="pt-BR" sz="2000" b="1" i="1" dirty="0" err="1">
                <a:solidFill>
                  <a:srgbClr val="0070C0"/>
                </a:solidFill>
              </a:rPr>
              <a:t>index.php</a:t>
            </a:r>
            <a:endParaRPr lang="pt-BR" sz="2000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sz="2000" b="1" i="1" dirty="0">
                <a:solidFill>
                  <a:srgbClr val="0070C0"/>
                </a:solidFill>
              </a:rPr>
              <a:t>        quando é recebido um Delete para exclusão </a:t>
            </a:r>
          </a:p>
          <a:p>
            <a:pPr marL="0" indent="0">
              <a:buNone/>
            </a:pPr>
            <a:r>
              <a:rPr lang="pt-BR" sz="2000" b="1" i="1" dirty="0">
                <a:solidFill>
                  <a:srgbClr val="0070C0"/>
                </a:solidFill>
              </a:rPr>
              <a:t>        de usuário.*/</a:t>
            </a:r>
          </a:p>
          <a:p>
            <a:pPr marL="0" indent="0">
              <a:buNone/>
            </a:pPr>
            <a:r>
              <a:rPr lang="pt-BR" sz="2000" dirty="0"/>
              <a:t>    </a:t>
            </a:r>
            <a:r>
              <a:rPr lang="pt-BR" sz="2000" dirty="0" err="1"/>
              <a:t>public</a:t>
            </a:r>
            <a:r>
              <a:rPr lang="pt-BR" sz="2000" dirty="0"/>
              <a:t> </a:t>
            </a:r>
            <a:r>
              <a:rPr lang="pt-BR" sz="2000" dirty="0" err="1"/>
              <a:t>function</a:t>
            </a:r>
            <a:r>
              <a:rPr lang="pt-BR" sz="2000" dirty="0"/>
              <a:t> delete() {</a:t>
            </a:r>
          </a:p>
          <a:p>
            <a:pPr marL="0" indent="0">
              <a:buNone/>
            </a:pPr>
            <a:r>
              <a:rPr lang="pt-BR" sz="2000" dirty="0"/>
              <a:t>        $</a:t>
            </a:r>
            <a:r>
              <a:rPr lang="pt-BR" sz="2000" dirty="0" err="1"/>
              <a:t>this</a:t>
            </a:r>
            <a:r>
              <a:rPr lang="pt-BR" sz="2000" dirty="0"/>
              <a:t>-&gt;banco = new Banco();  </a:t>
            </a:r>
            <a:r>
              <a:rPr lang="pt-BR" sz="2000" b="1" i="1" dirty="0">
                <a:solidFill>
                  <a:srgbClr val="0070C0"/>
                </a:solidFill>
              </a:rPr>
              <a:t>//Instancia a classe banco</a:t>
            </a:r>
          </a:p>
          <a:p>
            <a:pPr marL="0" indent="0">
              <a:buNone/>
            </a:pPr>
            <a:r>
              <a:rPr lang="pt-BR" sz="2000" b="1" i="1" dirty="0">
                <a:solidFill>
                  <a:srgbClr val="0070C0"/>
                </a:solidFill>
              </a:rPr>
              <a:t>        //prepara a instrução de delete no banco</a:t>
            </a:r>
          </a:p>
          <a:p>
            <a:pPr marL="0" indent="0">
              <a:buNone/>
            </a:pPr>
            <a:r>
              <a:rPr lang="pt-BR" sz="2000" dirty="0"/>
              <a:t>        $</a:t>
            </a:r>
            <a:r>
              <a:rPr lang="pt-BR" sz="2000" dirty="0" err="1"/>
              <a:t>stmt</a:t>
            </a:r>
            <a:r>
              <a:rPr lang="pt-BR" sz="2000" dirty="0"/>
              <a:t> = $</a:t>
            </a:r>
            <a:r>
              <a:rPr lang="pt-BR" sz="2000" dirty="0" err="1"/>
              <a:t>this</a:t>
            </a:r>
            <a:r>
              <a:rPr lang="pt-BR" sz="2000" dirty="0"/>
              <a:t>-&gt;banco-&gt;</a:t>
            </a:r>
            <a:r>
              <a:rPr lang="pt-BR" sz="2000" dirty="0" err="1"/>
              <a:t>getConexao</a:t>
            </a:r>
            <a:r>
              <a:rPr lang="pt-BR" sz="2000" dirty="0"/>
              <a:t>()-&gt;prepare("delete </a:t>
            </a:r>
            <a:r>
              <a:rPr lang="pt-BR" sz="2000" dirty="0" err="1"/>
              <a:t>from</a:t>
            </a:r>
            <a:r>
              <a:rPr lang="pt-BR" sz="2000" dirty="0"/>
              <a:t> </a:t>
            </a:r>
            <a:r>
              <a:rPr lang="pt-BR" sz="2000" dirty="0" err="1"/>
              <a:t>usuario</a:t>
            </a:r>
            <a:r>
              <a:rPr lang="pt-BR" sz="2000" dirty="0"/>
              <a:t> </a:t>
            </a:r>
            <a:r>
              <a:rPr lang="pt-BR" sz="2000" dirty="0" err="1"/>
              <a:t>where</a:t>
            </a:r>
            <a:r>
              <a:rPr lang="pt-BR" sz="2000" dirty="0"/>
              <a:t> </a:t>
            </a:r>
            <a:r>
              <a:rPr lang="pt-BR" sz="2000" dirty="0" err="1"/>
              <a:t>idUsuario</a:t>
            </a:r>
            <a:r>
              <a:rPr lang="pt-BR" sz="2000" dirty="0"/>
              <a:t> = ?");</a:t>
            </a:r>
          </a:p>
          <a:p>
            <a:pPr marL="0" indent="0">
              <a:buNone/>
            </a:pPr>
            <a:r>
              <a:rPr lang="pt-BR" sz="2000" b="1" i="1" dirty="0">
                <a:solidFill>
                  <a:srgbClr val="0070C0"/>
                </a:solidFill>
              </a:rPr>
              <a:t>        //substitui o ? pelo "i"(inteiro) que corresponde ao </a:t>
            </a:r>
            <a:r>
              <a:rPr lang="pt-BR" sz="2000" b="1" i="1" dirty="0" err="1">
                <a:solidFill>
                  <a:srgbClr val="0070C0"/>
                </a:solidFill>
              </a:rPr>
              <a:t>idUsuario</a:t>
            </a:r>
            <a:endParaRPr lang="pt-BR" sz="2000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sz="2000" dirty="0"/>
              <a:t>        $</a:t>
            </a:r>
            <a:r>
              <a:rPr lang="pt-BR" sz="2000" dirty="0" err="1"/>
              <a:t>stmt</a:t>
            </a:r>
            <a:r>
              <a:rPr lang="pt-BR" sz="2000" dirty="0"/>
              <a:t>-&gt;</a:t>
            </a:r>
            <a:r>
              <a:rPr lang="pt-BR" sz="2000" dirty="0" err="1"/>
              <a:t>bind_param</a:t>
            </a:r>
            <a:r>
              <a:rPr lang="pt-BR" sz="2000" dirty="0"/>
              <a:t>("i", $</a:t>
            </a:r>
            <a:r>
              <a:rPr lang="pt-BR" sz="2000" dirty="0" err="1"/>
              <a:t>this</a:t>
            </a:r>
            <a:r>
              <a:rPr lang="pt-BR" sz="2000" dirty="0"/>
              <a:t>-&gt;</a:t>
            </a:r>
            <a:r>
              <a:rPr lang="pt-BR" sz="2000" dirty="0" err="1"/>
              <a:t>idUsuario</a:t>
            </a:r>
            <a:r>
              <a:rPr lang="pt-BR" sz="2000" dirty="0"/>
              <a:t>);</a:t>
            </a:r>
          </a:p>
          <a:p>
            <a:pPr marL="0" indent="0">
              <a:buNone/>
            </a:pPr>
            <a:r>
              <a:rPr lang="pt-BR" sz="2000" b="1" i="1" dirty="0">
                <a:solidFill>
                  <a:srgbClr val="0070C0"/>
                </a:solidFill>
              </a:rPr>
              <a:t>        //retorna verdadeiro se a instrução foi executa com sucesso no </a:t>
            </a:r>
            <a:r>
              <a:rPr lang="pt-BR" sz="2000" b="1" i="1" dirty="0" err="1">
                <a:solidFill>
                  <a:srgbClr val="0070C0"/>
                </a:solidFill>
              </a:rPr>
              <a:t>sgbd</a:t>
            </a:r>
            <a:endParaRPr lang="pt-BR" sz="2000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sz="2000" dirty="0"/>
              <a:t>        </a:t>
            </a:r>
            <a:r>
              <a:rPr lang="pt-BR" sz="2000" dirty="0" err="1"/>
              <a:t>return</a:t>
            </a:r>
            <a:r>
              <a:rPr lang="pt-BR" sz="2000" dirty="0"/>
              <a:t> $</a:t>
            </a:r>
            <a:r>
              <a:rPr lang="pt-BR" sz="2000" dirty="0" err="1"/>
              <a:t>stmt</a:t>
            </a:r>
            <a:r>
              <a:rPr lang="pt-BR" sz="2000" dirty="0"/>
              <a:t>-&gt;execute(); </a:t>
            </a:r>
            <a:r>
              <a:rPr lang="pt-BR" sz="2000" b="1" i="1" dirty="0">
                <a:solidFill>
                  <a:srgbClr val="0070C0"/>
                </a:solidFill>
              </a:rPr>
              <a:t>//executa a instrução no </a:t>
            </a:r>
            <a:r>
              <a:rPr lang="pt-BR" sz="2000" b="1" i="1" dirty="0" err="1">
                <a:solidFill>
                  <a:srgbClr val="0070C0"/>
                </a:solidFill>
              </a:rPr>
              <a:t>sgbd</a:t>
            </a:r>
            <a:endParaRPr lang="pt-BR" sz="2000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sz="2000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40162009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7354C1-3ECF-C843-51CE-730C7FDD0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0758" y="365125"/>
            <a:ext cx="2683042" cy="1325563"/>
          </a:xfrm>
        </p:spPr>
        <p:txBody>
          <a:bodyPr/>
          <a:lstStyle/>
          <a:p>
            <a:r>
              <a:rPr lang="pt-BR" dirty="0"/>
              <a:t>update()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92B62E1-A543-6D31-095D-4C56E64F5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505"/>
            <a:ext cx="10515600" cy="598445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*    método chamado pelo arquivo </a:t>
            </a:r>
            <a:r>
              <a:rPr lang="pt-BR" b="1" i="1" dirty="0" err="1">
                <a:solidFill>
                  <a:srgbClr val="0070C0"/>
                </a:solidFill>
              </a:rPr>
              <a:t>index.php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quando é recebido um </a:t>
            </a:r>
            <a:r>
              <a:rPr lang="pt-BR" b="1" i="1" dirty="0" err="1">
                <a:solidFill>
                  <a:srgbClr val="0070C0"/>
                </a:solidFill>
              </a:rPr>
              <a:t>PUT</a:t>
            </a:r>
            <a:r>
              <a:rPr lang="pt-BR" b="1" i="1" dirty="0">
                <a:solidFill>
                  <a:srgbClr val="0070C0"/>
                </a:solidFill>
              </a:rPr>
              <a:t> para atualização 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de usuário. */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update(){   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Banco(); </a:t>
            </a:r>
            <a:r>
              <a:rPr lang="pt-BR" b="1" i="1" dirty="0">
                <a:solidFill>
                  <a:srgbClr val="0070C0"/>
                </a:solidFill>
              </a:rPr>
              <a:t>//Instancia a classe banco</a:t>
            </a:r>
            <a:r>
              <a:rPr lang="pt-BR" dirty="0"/>
              <a:t>   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-&gt;senha = </a:t>
            </a:r>
            <a:r>
              <a:rPr lang="pt-BR" dirty="0" err="1"/>
              <a:t>md5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-&gt;senha);  </a:t>
            </a:r>
            <a:r>
              <a:rPr lang="pt-BR" b="1" i="1" dirty="0">
                <a:solidFill>
                  <a:srgbClr val="0070C0"/>
                </a:solidFill>
              </a:rPr>
              <a:t>//cria um </a:t>
            </a:r>
            <a:r>
              <a:rPr lang="pt-BR" b="1" i="1" dirty="0" err="1">
                <a:solidFill>
                  <a:srgbClr val="0070C0"/>
                </a:solidFill>
              </a:rPr>
              <a:t>hash</a:t>
            </a:r>
            <a:r>
              <a:rPr lang="pt-BR" b="1" i="1" dirty="0">
                <a:solidFill>
                  <a:srgbClr val="0070C0"/>
                </a:solidFill>
              </a:rPr>
              <a:t> da senha usando o algoritmo </a:t>
            </a:r>
            <a:r>
              <a:rPr lang="pt-BR" b="1" i="1" dirty="0" err="1">
                <a:solidFill>
                  <a:srgbClr val="0070C0"/>
                </a:solidFill>
              </a:rPr>
              <a:t>md5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//prepara a instrução de update no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()-&gt;prepare("update </a:t>
            </a:r>
            <a:r>
              <a:rPr lang="pt-BR" dirty="0" err="1"/>
              <a:t>usuario</a:t>
            </a:r>
            <a:r>
              <a:rPr lang="pt-BR" dirty="0"/>
              <a:t> </a:t>
            </a:r>
          </a:p>
          <a:p>
            <a:pPr marL="0" indent="0">
              <a:buNone/>
            </a:pPr>
            <a:r>
              <a:rPr lang="pt-BR" dirty="0"/>
              <a:t>                                    set nome=</a:t>
            </a:r>
            <a:r>
              <a:rPr lang="pt-BR" dirty="0">
                <a:highlight>
                  <a:srgbClr val="00FF00"/>
                </a:highlight>
              </a:rPr>
              <a:t>?</a:t>
            </a:r>
            <a:r>
              <a:rPr lang="pt-BR" dirty="0"/>
              <a:t>, </a:t>
            </a:r>
          </a:p>
          <a:p>
            <a:pPr marL="0" indent="0">
              <a:buNone/>
            </a:pPr>
            <a:r>
              <a:rPr lang="pt-BR" dirty="0"/>
              <a:t>                                    </a:t>
            </a:r>
            <a:r>
              <a:rPr lang="pt-BR" dirty="0" err="1"/>
              <a:t>email</a:t>
            </a:r>
            <a:r>
              <a:rPr lang="pt-BR" dirty="0"/>
              <a:t>=</a:t>
            </a:r>
            <a:r>
              <a:rPr lang="pt-BR" dirty="0">
                <a:highlight>
                  <a:srgbClr val="FFFF00"/>
                </a:highlight>
              </a:rPr>
              <a:t>?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                            senha=</a:t>
            </a:r>
            <a:r>
              <a:rPr lang="pt-BR" dirty="0">
                <a:highlight>
                  <a:srgbClr val="00FFFF"/>
                </a:highlight>
              </a:rPr>
              <a:t>?</a:t>
            </a:r>
          </a:p>
          <a:p>
            <a:pPr marL="0" indent="0">
              <a:buNone/>
            </a:pPr>
            <a:r>
              <a:rPr lang="pt-BR" dirty="0"/>
              <a:t>                                   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idusuario</a:t>
            </a:r>
            <a:r>
              <a:rPr lang="pt-BR" dirty="0"/>
              <a:t> = </a:t>
            </a:r>
            <a:r>
              <a:rPr lang="pt-BR" dirty="0">
                <a:highlight>
                  <a:srgbClr val="FF00FF"/>
                </a:highlight>
              </a:rPr>
              <a:t>?</a:t>
            </a:r>
            <a:r>
              <a:rPr lang="pt-BR" dirty="0"/>
              <a:t>");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//substitui os "</a:t>
            </a:r>
            <a:r>
              <a:rPr lang="pt-BR" b="1" i="1" dirty="0" err="1">
                <a:solidFill>
                  <a:srgbClr val="0070C0"/>
                </a:solidFill>
              </a:rPr>
              <a:t>s,i</a:t>
            </a:r>
            <a:r>
              <a:rPr lang="pt-BR" b="1" i="1" dirty="0">
                <a:solidFill>
                  <a:srgbClr val="0070C0"/>
                </a:solidFill>
              </a:rPr>
              <a:t>" pelos interrogações e valores de variáveis.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bind_param</a:t>
            </a:r>
            <a:r>
              <a:rPr lang="pt-BR" dirty="0"/>
              <a:t>("</a:t>
            </a:r>
            <a:r>
              <a:rPr lang="pt-BR" dirty="0" err="1">
                <a:highlight>
                  <a:srgbClr val="00FF00"/>
                </a:highlight>
              </a:rPr>
              <a:t>s</a:t>
            </a:r>
            <a:r>
              <a:rPr lang="pt-BR" dirty="0" err="1">
                <a:highlight>
                  <a:srgbClr val="FFFF00"/>
                </a:highlight>
              </a:rPr>
              <a:t>s</a:t>
            </a:r>
            <a:r>
              <a:rPr lang="pt-BR" dirty="0" err="1">
                <a:highlight>
                  <a:srgbClr val="00FFFF"/>
                </a:highlight>
              </a:rPr>
              <a:t>s</a:t>
            </a:r>
            <a:r>
              <a:rPr lang="pt-BR" dirty="0" err="1">
                <a:highlight>
                  <a:srgbClr val="FF00FF"/>
                </a:highlight>
              </a:rPr>
              <a:t>i</a:t>
            </a:r>
            <a:r>
              <a:rPr lang="pt-BR" dirty="0"/>
              <a:t>", 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this</a:t>
            </a:r>
            <a:r>
              <a:rPr lang="pt-BR" dirty="0">
                <a:highlight>
                  <a:srgbClr val="00FF00"/>
                </a:highlight>
              </a:rPr>
              <a:t>-&gt;nome</a:t>
            </a:r>
            <a:r>
              <a:rPr lang="pt-BR" dirty="0"/>
              <a:t>, </a:t>
            </a:r>
            <a:r>
              <a:rPr lang="pt-BR" dirty="0">
                <a:highlight>
                  <a:srgbClr val="FFFF00"/>
                </a:highlight>
              </a:rPr>
              <a:t>$</a:t>
            </a:r>
            <a:r>
              <a:rPr lang="pt-BR" dirty="0" err="1">
                <a:highlight>
                  <a:srgbClr val="FFFF00"/>
                </a:highlight>
              </a:rPr>
              <a:t>this</a:t>
            </a:r>
            <a:r>
              <a:rPr lang="pt-BR" dirty="0">
                <a:highlight>
                  <a:srgbClr val="FFFF00"/>
                </a:highlight>
              </a:rPr>
              <a:t>-&gt;</a:t>
            </a:r>
            <a:r>
              <a:rPr lang="pt-BR" dirty="0" err="1">
                <a:highlight>
                  <a:srgbClr val="FFFF00"/>
                </a:highlight>
              </a:rPr>
              <a:t>email</a:t>
            </a:r>
            <a:r>
              <a:rPr lang="pt-BR" dirty="0"/>
              <a:t>, </a:t>
            </a:r>
            <a:r>
              <a:rPr lang="pt-BR" dirty="0">
                <a:highlight>
                  <a:srgbClr val="00FFFF"/>
                </a:highlight>
              </a:rPr>
              <a:t>$</a:t>
            </a:r>
            <a:r>
              <a:rPr lang="pt-BR" dirty="0" err="1">
                <a:highlight>
                  <a:srgbClr val="00FFFF"/>
                </a:highlight>
              </a:rPr>
              <a:t>this</a:t>
            </a:r>
            <a:r>
              <a:rPr lang="pt-BR" dirty="0">
                <a:highlight>
                  <a:srgbClr val="00FFFF"/>
                </a:highlight>
              </a:rPr>
              <a:t>-&gt;senha</a:t>
            </a:r>
            <a:r>
              <a:rPr lang="pt-BR" dirty="0"/>
              <a:t>, </a:t>
            </a:r>
            <a:r>
              <a:rPr lang="pt-BR" dirty="0">
                <a:highlight>
                  <a:srgbClr val="FF00FF"/>
                </a:highlight>
              </a:rPr>
              <a:t>$</a:t>
            </a:r>
            <a:r>
              <a:rPr lang="pt-BR" dirty="0" err="1">
                <a:highlight>
                  <a:srgbClr val="FF00FF"/>
                </a:highlight>
              </a:rPr>
              <a:t>this</a:t>
            </a:r>
            <a:r>
              <a:rPr lang="pt-BR" dirty="0">
                <a:highlight>
                  <a:srgbClr val="FF00FF"/>
                </a:highlight>
              </a:rPr>
              <a:t>-&gt;</a:t>
            </a:r>
            <a:r>
              <a:rPr lang="pt-BR" dirty="0" err="1">
                <a:highlight>
                  <a:srgbClr val="FF00FF"/>
                </a:highlight>
              </a:rPr>
              <a:t>idUsuario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stmt</a:t>
            </a:r>
            <a:r>
              <a:rPr lang="pt-BR" dirty="0"/>
              <a:t>-&gt;execute();  </a:t>
            </a:r>
            <a:r>
              <a:rPr lang="pt-BR" b="1" i="1" dirty="0">
                <a:solidFill>
                  <a:srgbClr val="0070C0"/>
                </a:solidFill>
              </a:rPr>
              <a:t>//executa a instrução no </a:t>
            </a:r>
            <a:r>
              <a:rPr lang="pt-BR" b="1" i="1" dirty="0" err="1">
                <a:solidFill>
                  <a:srgbClr val="0070C0"/>
                </a:solidFill>
              </a:rPr>
              <a:t>sgbd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11194600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5F9C6F-A505-3B98-14F0-68D59EC66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0378" y="349083"/>
            <a:ext cx="1848853" cy="1325563"/>
          </a:xfrm>
        </p:spPr>
        <p:txBody>
          <a:bodyPr/>
          <a:lstStyle/>
          <a:p>
            <a:r>
              <a:rPr lang="pt-BR" dirty="0" err="1"/>
              <a:t>read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B720D5-E9A6-2A0A-6CC2-728D055CF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316"/>
            <a:ext cx="10515600" cy="638860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/*   método chamado pelo arquivo </a:t>
            </a:r>
            <a:r>
              <a:rPr lang="pt-BR" b="1" i="1" dirty="0" err="1">
                <a:solidFill>
                  <a:srgbClr val="0070C0"/>
                </a:solidFill>
              </a:rPr>
              <a:t>index.php</a:t>
            </a:r>
            <a:r>
              <a:rPr lang="pt-BR" b="1" i="1" dirty="0">
                <a:solidFill>
                  <a:srgbClr val="0070C0"/>
                </a:solidFill>
              </a:rPr>
              <a:t> , quando é recebido um </a:t>
            </a:r>
            <a:r>
              <a:rPr lang="pt-BR" b="1" i="1" dirty="0" err="1">
                <a:solidFill>
                  <a:srgbClr val="0070C0"/>
                </a:solidFill>
              </a:rPr>
              <a:t>GET</a:t>
            </a:r>
            <a:r>
              <a:rPr lang="pt-BR" b="1" i="1" dirty="0">
                <a:solidFill>
                  <a:srgbClr val="0070C0"/>
                </a:solidFill>
              </a:rPr>
              <a:t> com id do </a:t>
            </a:r>
            <a:r>
              <a:rPr lang="pt-BR" b="1" i="1" dirty="0" err="1">
                <a:solidFill>
                  <a:srgbClr val="0070C0"/>
                </a:solidFill>
              </a:rPr>
              <a:t>Usuario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para retornar dados do usuário com id correspondente.     */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read</a:t>
            </a:r>
            <a:r>
              <a:rPr lang="pt-BR" dirty="0"/>
              <a:t>(){</a:t>
            </a:r>
          </a:p>
          <a:p>
            <a:pPr marL="0" indent="0">
              <a:buNone/>
            </a:pPr>
            <a:r>
              <a:rPr lang="pt-BR" dirty="0"/>
              <a:t>         $</a:t>
            </a:r>
            <a:r>
              <a:rPr lang="pt-BR" dirty="0" err="1"/>
              <a:t>this</a:t>
            </a:r>
            <a:r>
              <a:rPr lang="pt-BR" dirty="0"/>
              <a:t>-&gt;banco = new Banco(); </a:t>
            </a:r>
            <a:r>
              <a:rPr lang="pt-BR" b="1" i="1" dirty="0">
                <a:solidFill>
                  <a:srgbClr val="0070C0"/>
                </a:solidFill>
              </a:rPr>
              <a:t>//Instancia a classe banco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//prepara a instrução de </a:t>
            </a:r>
            <a:r>
              <a:rPr lang="pt-BR" b="1" i="1" dirty="0" err="1">
                <a:solidFill>
                  <a:srgbClr val="0070C0"/>
                </a:solidFill>
              </a:rPr>
              <a:t>select</a:t>
            </a:r>
            <a:r>
              <a:rPr lang="pt-BR" b="1" i="1" dirty="0">
                <a:solidFill>
                  <a:srgbClr val="0070C0"/>
                </a:solidFill>
              </a:rPr>
              <a:t> no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()-&gt;prepare("</a:t>
            </a:r>
            <a:r>
              <a:rPr lang="pt-BR" dirty="0" err="1"/>
              <a:t>select</a:t>
            </a:r>
            <a:r>
              <a:rPr lang="pt-BR" dirty="0"/>
              <a:t> *  </a:t>
            </a: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usuario</a:t>
            </a:r>
            <a:r>
              <a:rPr lang="pt-BR" dirty="0"/>
              <a:t>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idUsuario</a:t>
            </a:r>
            <a:r>
              <a:rPr lang="pt-BR" dirty="0"/>
              <a:t>=</a:t>
            </a:r>
            <a:r>
              <a:rPr lang="pt-BR" dirty="0">
                <a:highlight>
                  <a:srgbClr val="00FF00"/>
                </a:highlight>
              </a:rPr>
              <a:t>?</a:t>
            </a:r>
            <a:r>
              <a:rPr lang="pt-BR" dirty="0"/>
              <a:t>");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//substitui os "i" pelo interrogação e valor da variável.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bind_param</a:t>
            </a:r>
            <a:r>
              <a:rPr lang="pt-BR" dirty="0"/>
              <a:t>("</a:t>
            </a:r>
            <a:r>
              <a:rPr lang="pt-BR" dirty="0">
                <a:highlight>
                  <a:srgbClr val="00FF00"/>
                </a:highlight>
              </a:rPr>
              <a:t>i</a:t>
            </a:r>
            <a:r>
              <a:rPr lang="pt-BR" dirty="0"/>
              <a:t>", 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this</a:t>
            </a:r>
            <a:r>
              <a:rPr lang="pt-BR" dirty="0">
                <a:highlight>
                  <a:srgbClr val="00FF00"/>
                </a:highlight>
              </a:rPr>
              <a:t>-&gt;</a:t>
            </a:r>
            <a:r>
              <a:rPr lang="pt-BR" dirty="0" err="1">
                <a:highlight>
                  <a:srgbClr val="00FF00"/>
                </a:highlight>
              </a:rPr>
              <a:t>idUsuario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-&gt;execute(); </a:t>
            </a:r>
            <a:r>
              <a:rPr lang="pt-BR" b="1" i="1" dirty="0">
                <a:solidFill>
                  <a:srgbClr val="0070C0"/>
                </a:solidFill>
              </a:rPr>
              <a:t>//executa a instrução no </a:t>
            </a:r>
            <a:r>
              <a:rPr lang="pt-BR" b="1" i="1" dirty="0" err="1">
                <a:solidFill>
                  <a:srgbClr val="0070C0"/>
                </a:solidFill>
              </a:rPr>
              <a:t>sgbd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/>
              <a:t>        $resultado =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get_result</a:t>
            </a:r>
            <a:r>
              <a:rPr lang="pt-BR" dirty="0"/>
              <a:t>(); </a:t>
            </a:r>
            <a:r>
              <a:rPr lang="pt-BR" b="1" i="1" dirty="0">
                <a:solidFill>
                  <a:srgbClr val="0070C0"/>
                </a:solidFill>
              </a:rPr>
              <a:t>//recupera os dados referentes a execução da instrução.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//cria um vetor de objetos com os do usuário do id.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usuario</a:t>
            </a:r>
            <a:r>
              <a:rPr lang="pt-BR" dirty="0"/>
              <a:t>= </a:t>
            </a:r>
            <a:r>
              <a:rPr lang="pt-BR" dirty="0" err="1"/>
              <a:t>array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while</a:t>
            </a:r>
            <a:r>
              <a:rPr lang="pt-BR" dirty="0"/>
              <a:t> ($linha = $resultado-&gt;</a:t>
            </a:r>
            <a:r>
              <a:rPr lang="pt-BR" dirty="0" err="1"/>
              <a:t>fetch_object</a:t>
            </a:r>
            <a:r>
              <a:rPr lang="pt-BR" dirty="0"/>
              <a:t>()) {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    //é utilizado apenas o índice zero pois , só deve existir um único usuário com o id especifico.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[0] = new </a:t>
            </a:r>
            <a:r>
              <a:rPr lang="pt-BR" dirty="0" err="1"/>
              <a:t>Usuario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[0]-&gt;</a:t>
            </a:r>
            <a:r>
              <a:rPr lang="pt-BR" dirty="0" err="1"/>
              <a:t>setIdUsuario</a:t>
            </a:r>
            <a:r>
              <a:rPr lang="pt-BR" dirty="0"/>
              <a:t>($linha-&gt;</a:t>
            </a:r>
            <a:r>
              <a:rPr lang="pt-BR" dirty="0" err="1"/>
              <a:t>idUsuario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[0]-&gt;</a:t>
            </a:r>
            <a:r>
              <a:rPr lang="pt-BR" dirty="0" err="1"/>
              <a:t>setNome</a:t>
            </a:r>
            <a:r>
              <a:rPr lang="pt-BR" dirty="0"/>
              <a:t>($linha-&gt;nome);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[0]-&gt;</a:t>
            </a:r>
            <a:r>
              <a:rPr lang="pt-BR" dirty="0" err="1"/>
              <a:t>setEmail</a:t>
            </a:r>
            <a:r>
              <a:rPr lang="pt-BR" dirty="0"/>
              <a:t>($linha-&gt;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  $</a:t>
            </a:r>
            <a:r>
              <a:rPr lang="pt-BR" dirty="0" err="1"/>
              <a:t>usuario</a:t>
            </a:r>
            <a:r>
              <a:rPr lang="pt-BR" dirty="0"/>
              <a:t>; </a:t>
            </a:r>
            <a:r>
              <a:rPr lang="pt-BR" b="1" i="1" dirty="0">
                <a:solidFill>
                  <a:srgbClr val="0070C0"/>
                </a:solidFill>
              </a:rPr>
              <a:t>//retorna um vetor com os dados do usuário.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198007181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60285-2F39-16ED-2312-C25815F94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0042" y="365125"/>
            <a:ext cx="2193758" cy="1325563"/>
          </a:xfrm>
        </p:spPr>
        <p:txBody>
          <a:bodyPr/>
          <a:lstStyle/>
          <a:p>
            <a:r>
              <a:rPr lang="pt-BR" dirty="0" err="1"/>
              <a:t>readAll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FC0366F-F31A-7CA4-8519-3FA32CA15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032" y="240632"/>
            <a:ext cx="10960768" cy="625224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// método chamado pelo arquivo </a:t>
            </a:r>
            <a:r>
              <a:rPr lang="pt-BR" b="1" i="1" dirty="0" err="1">
                <a:solidFill>
                  <a:srgbClr val="0070C0"/>
                </a:solidFill>
              </a:rPr>
              <a:t>index.php</a:t>
            </a:r>
            <a:r>
              <a:rPr lang="pt-BR" b="1" i="1" dirty="0">
                <a:solidFill>
                  <a:srgbClr val="0070C0"/>
                </a:solidFill>
              </a:rPr>
              <a:t> quando é recebido um </a:t>
            </a:r>
            <a:r>
              <a:rPr lang="pt-BR" b="1" i="1" dirty="0" err="1">
                <a:solidFill>
                  <a:srgbClr val="0070C0"/>
                </a:solidFill>
              </a:rPr>
              <a:t>GET</a:t>
            </a:r>
            <a:r>
              <a:rPr lang="pt-BR" b="1" i="1" dirty="0">
                <a:solidFill>
                  <a:srgbClr val="0070C0"/>
                </a:solidFill>
              </a:rPr>
              <a:t> sem o id do </a:t>
            </a:r>
            <a:r>
              <a:rPr lang="pt-BR" b="1" i="1" dirty="0" err="1">
                <a:solidFill>
                  <a:srgbClr val="0070C0"/>
                </a:solidFill>
              </a:rPr>
              <a:t>Usuario</a:t>
            </a:r>
            <a:r>
              <a:rPr lang="pt-BR" b="1" i="1" dirty="0">
                <a:solidFill>
                  <a:srgbClr val="0070C0"/>
                </a:solidFill>
              </a:rPr>
              <a:t> para retornar dados de todos os </a:t>
            </a:r>
            <a:r>
              <a:rPr lang="pt-BR" b="1" i="1" dirty="0" err="1">
                <a:solidFill>
                  <a:srgbClr val="0070C0"/>
                </a:solidFill>
              </a:rPr>
              <a:t>usuario</a:t>
            </a:r>
            <a:r>
              <a:rPr lang="pt-BR" b="1" i="1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readAll</a:t>
            </a:r>
            <a:r>
              <a:rPr lang="pt-BR" dirty="0"/>
              <a:t>(){ 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Banco(); </a:t>
            </a:r>
            <a:r>
              <a:rPr lang="pt-BR" b="1" i="1" dirty="0">
                <a:solidFill>
                  <a:srgbClr val="0070C0"/>
                </a:solidFill>
              </a:rPr>
              <a:t>//Instancia a classe banco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//prepara a instrução de </a:t>
            </a:r>
            <a:r>
              <a:rPr lang="pt-BR" b="1" i="1" dirty="0" err="1">
                <a:solidFill>
                  <a:srgbClr val="0070C0"/>
                </a:solidFill>
              </a:rPr>
              <a:t>select</a:t>
            </a:r>
            <a:r>
              <a:rPr lang="pt-BR" b="1" i="1" dirty="0">
                <a:solidFill>
                  <a:srgbClr val="0070C0"/>
                </a:solidFill>
              </a:rPr>
              <a:t> no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()-&gt;prepare("</a:t>
            </a:r>
            <a:r>
              <a:rPr lang="pt-BR" dirty="0" err="1"/>
              <a:t>select</a:t>
            </a:r>
            <a:r>
              <a:rPr lang="pt-BR" dirty="0"/>
              <a:t> *  </a:t>
            </a: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usuario</a:t>
            </a:r>
            <a:r>
              <a:rPr lang="pt-BR" dirty="0"/>
              <a:t> ");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-&gt;execute();  </a:t>
            </a:r>
            <a:r>
              <a:rPr lang="pt-BR" b="1" i="1" dirty="0">
                <a:solidFill>
                  <a:srgbClr val="0070C0"/>
                </a:solidFill>
              </a:rPr>
              <a:t>//executa a instrução no </a:t>
            </a:r>
            <a:r>
              <a:rPr lang="pt-BR" b="1" i="1" dirty="0" err="1">
                <a:solidFill>
                  <a:srgbClr val="0070C0"/>
                </a:solidFill>
              </a:rPr>
              <a:t>sgbd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/>
              <a:t>        $resultado =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get_result</a:t>
            </a:r>
            <a:r>
              <a:rPr lang="pt-BR" dirty="0"/>
              <a:t>();  </a:t>
            </a:r>
            <a:r>
              <a:rPr lang="pt-BR" b="1" i="1" dirty="0">
                <a:solidFill>
                  <a:srgbClr val="0070C0"/>
                </a:solidFill>
              </a:rPr>
              <a:t>//recupera os dados referentes a execução da instrução.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usuario</a:t>
            </a:r>
            <a:r>
              <a:rPr lang="pt-BR" dirty="0"/>
              <a:t> = </a:t>
            </a:r>
            <a:r>
              <a:rPr lang="pt-BR" dirty="0" err="1"/>
              <a:t>array</a:t>
            </a:r>
            <a:r>
              <a:rPr lang="pt-BR" dirty="0"/>
              <a:t>(); $i = 0;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//cria um vetor com os dados de todos os usuários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while</a:t>
            </a:r>
            <a:r>
              <a:rPr lang="pt-BR" dirty="0"/>
              <a:t> ($linha = $resultado-&gt;</a:t>
            </a:r>
            <a:r>
              <a:rPr lang="pt-BR" dirty="0" err="1"/>
              <a:t>fetch_object</a:t>
            </a:r>
            <a:r>
              <a:rPr lang="pt-BR" dirty="0"/>
              <a:t>()) {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[$i] = new </a:t>
            </a:r>
            <a:r>
              <a:rPr lang="pt-BR" dirty="0" err="1"/>
              <a:t>Usuario</a:t>
            </a:r>
            <a:r>
              <a:rPr lang="pt-BR" dirty="0"/>
              <a:t>(); //instância um novo usuário em cada posição do vetor</a:t>
            </a:r>
          </a:p>
          <a:p>
            <a:pPr marL="0" indent="0">
              <a:buNone/>
            </a:pPr>
            <a:r>
              <a:rPr lang="pt-BR" dirty="0"/>
              <a:t>            //recupera os dados que vieram do </a:t>
            </a:r>
            <a:r>
              <a:rPr lang="pt-BR" dirty="0" err="1"/>
              <a:t>sgbd</a:t>
            </a:r>
            <a:r>
              <a:rPr lang="pt-BR" dirty="0"/>
              <a:t>  e faz o "set" dos dados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[$i]-&gt;</a:t>
            </a:r>
            <a:r>
              <a:rPr lang="pt-BR" dirty="0" err="1"/>
              <a:t>setIdUsuario</a:t>
            </a:r>
            <a:r>
              <a:rPr lang="pt-BR" dirty="0"/>
              <a:t>($linha-&gt;</a:t>
            </a:r>
            <a:r>
              <a:rPr lang="pt-BR" dirty="0" err="1"/>
              <a:t>idUsuario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[$i]-&gt;</a:t>
            </a:r>
            <a:r>
              <a:rPr lang="pt-BR" dirty="0" err="1"/>
              <a:t>setNome</a:t>
            </a:r>
            <a:r>
              <a:rPr lang="pt-BR" dirty="0"/>
              <a:t>($linha-&gt;nome);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[$i]-&gt;</a:t>
            </a:r>
            <a:r>
              <a:rPr lang="pt-BR" dirty="0" err="1"/>
              <a:t>setEmail</a:t>
            </a:r>
            <a:r>
              <a:rPr lang="pt-BR" dirty="0"/>
              <a:t>($linha-&gt;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$i++;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  $</a:t>
            </a:r>
            <a:r>
              <a:rPr lang="pt-BR" dirty="0" err="1"/>
              <a:t>usuario</a:t>
            </a:r>
            <a:r>
              <a:rPr lang="pt-BR" dirty="0"/>
              <a:t>;  </a:t>
            </a:r>
            <a:r>
              <a:rPr lang="pt-BR" b="1" i="1" dirty="0">
                <a:solidFill>
                  <a:srgbClr val="0070C0"/>
                </a:solidFill>
              </a:rPr>
              <a:t>//retorna um vetor de usuários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0409851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BC13EC-B42C-F394-3304-94FE4EADA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832" y="5396079"/>
            <a:ext cx="5514473" cy="1325563"/>
          </a:xfrm>
        </p:spPr>
        <p:txBody>
          <a:bodyPr/>
          <a:lstStyle/>
          <a:p>
            <a:r>
              <a:rPr lang="pt-BR" dirty="0" err="1"/>
              <a:t>verificarUsuarioSenha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8D4FC85-BFF1-A611-2844-CEC7F2DD7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358"/>
            <a:ext cx="10515600" cy="652111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//método que verifica se o usuário e senha estão corretos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b="1" i="1" dirty="0" err="1">
                <a:solidFill>
                  <a:srgbClr val="FF0000"/>
                </a:solidFill>
              </a:rPr>
              <a:t>verificarUsuarioSenha</a:t>
            </a:r>
            <a:r>
              <a:rPr lang="pt-BR" b="1" i="1" dirty="0">
                <a:solidFill>
                  <a:srgbClr val="FF0000"/>
                </a:solidFill>
              </a:rPr>
              <a:t>()</a:t>
            </a:r>
            <a:r>
              <a:rPr lang="pt-BR" dirty="0"/>
              <a:t>{   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Banco(); </a:t>
            </a:r>
            <a:r>
              <a:rPr lang="pt-BR" b="1" i="1" dirty="0">
                <a:solidFill>
                  <a:srgbClr val="0070C0"/>
                </a:solidFill>
              </a:rPr>
              <a:t>//faz uma instância de banco   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-&gt;senha = </a:t>
            </a:r>
            <a:r>
              <a:rPr lang="pt-BR" dirty="0" err="1"/>
              <a:t>md5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-&gt;senha); </a:t>
            </a:r>
            <a:r>
              <a:rPr lang="pt-BR" b="1" i="1" dirty="0">
                <a:solidFill>
                  <a:srgbClr val="0070C0"/>
                </a:solidFill>
              </a:rPr>
              <a:t>//cria um </a:t>
            </a:r>
            <a:r>
              <a:rPr lang="pt-BR" b="1" i="1" dirty="0" err="1">
                <a:solidFill>
                  <a:srgbClr val="0070C0"/>
                </a:solidFill>
              </a:rPr>
              <a:t>hash</a:t>
            </a:r>
            <a:r>
              <a:rPr lang="pt-BR" b="1" i="1" dirty="0">
                <a:solidFill>
                  <a:srgbClr val="0070C0"/>
                </a:solidFill>
              </a:rPr>
              <a:t> utilizando o algoritmo </a:t>
            </a:r>
            <a:r>
              <a:rPr lang="pt-BR" b="1" i="1" dirty="0" err="1">
                <a:solidFill>
                  <a:srgbClr val="0070C0"/>
                </a:solidFill>
              </a:rPr>
              <a:t>md5</a:t>
            </a:r>
            <a:r>
              <a:rPr lang="pt-BR" b="1" i="1" dirty="0">
                <a:solidFill>
                  <a:srgbClr val="0070C0"/>
                </a:solidFill>
              </a:rPr>
              <a:t> para a senha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sql</a:t>
            </a:r>
            <a:r>
              <a:rPr lang="pt-BR" dirty="0"/>
              <a:t> = "</a:t>
            </a:r>
            <a:r>
              <a:rPr lang="pt-BR" dirty="0" err="1"/>
              <a:t>select</a:t>
            </a:r>
            <a:r>
              <a:rPr lang="pt-BR" dirty="0"/>
              <a:t> </a:t>
            </a:r>
            <a:r>
              <a:rPr lang="pt-BR" dirty="0" err="1"/>
              <a:t>count</a:t>
            </a:r>
            <a:r>
              <a:rPr lang="pt-BR" dirty="0"/>
              <a:t>(*) as </a:t>
            </a:r>
            <a:r>
              <a:rPr lang="pt-BR" dirty="0" err="1"/>
              <a:t>qtd</a:t>
            </a:r>
            <a:r>
              <a:rPr lang="pt-BR" dirty="0"/>
              <a:t> ,</a:t>
            </a:r>
            <a:r>
              <a:rPr lang="pt-BR" dirty="0" err="1"/>
              <a:t>nome,idUsuario</a:t>
            </a:r>
            <a:r>
              <a:rPr lang="pt-BR" dirty="0"/>
              <a:t>  </a:t>
            </a: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usuario</a:t>
            </a:r>
            <a:r>
              <a:rPr lang="pt-BR" dirty="0"/>
              <a:t>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email</a:t>
            </a:r>
            <a:r>
              <a:rPr lang="pt-BR" dirty="0"/>
              <a:t> = </a:t>
            </a:r>
            <a:r>
              <a:rPr lang="pt-BR" dirty="0">
                <a:highlight>
                  <a:srgbClr val="00FF00"/>
                </a:highlight>
              </a:rPr>
              <a:t>?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senha =</a:t>
            </a:r>
            <a:r>
              <a:rPr lang="pt-BR" dirty="0">
                <a:highlight>
                  <a:srgbClr val="FFFF00"/>
                </a:highlight>
              </a:rPr>
              <a:t>?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()-&gt;prepare($</a:t>
            </a:r>
            <a:r>
              <a:rPr lang="pt-BR" dirty="0" err="1"/>
              <a:t>sql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bind_param</a:t>
            </a:r>
            <a:r>
              <a:rPr lang="pt-BR" dirty="0"/>
              <a:t>("</a:t>
            </a:r>
            <a:r>
              <a:rPr lang="pt-BR" dirty="0" err="1">
                <a:highlight>
                  <a:srgbClr val="00FF00"/>
                </a:highlight>
              </a:rPr>
              <a:t>s</a:t>
            </a:r>
            <a:r>
              <a:rPr lang="pt-BR" dirty="0" err="1">
                <a:highlight>
                  <a:srgbClr val="FFFF00"/>
                </a:highlight>
              </a:rPr>
              <a:t>s</a:t>
            </a:r>
            <a:r>
              <a:rPr lang="pt-BR" dirty="0"/>
              <a:t>", 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this</a:t>
            </a:r>
            <a:r>
              <a:rPr lang="pt-BR" dirty="0">
                <a:highlight>
                  <a:srgbClr val="00FF00"/>
                </a:highlight>
              </a:rPr>
              <a:t>-&gt;</a:t>
            </a:r>
            <a:r>
              <a:rPr lang="pt-BR" dirty="0" err="1">
                <a:highlight>
                  <a:srgbClr val="00FF00"/>
                </a:highlight>
              </a:rPr>
              <a:t>email</a:t>
            </a:r>
            <a:r>
              <a:rPr lang="pt-BR" dirty="0"/>
              <a:t>, </a:t>
            </a:r>
            <a:r>
              <a:rPr lang="pt-BR" dirty="0">
                <a:highlight>
                  <a:srgbClr val="FFFF00"/>
                </a:highlight>
              </a:rPr>
              <a:t>$</a:t>
            </a:r>
            <a:r>
              <a:rPr lang="pt-BR" dirty="0" err="1">
                <a:highlight>
                  <a:srgbClr val="FFFF00"/>
                </a:highlight>
              </a:rPr>
              <a:t>this</a:t>
            </a:r>
            <a:r>
              <a:rPr lang="pt-BR" dirty="0">
                <a:highlight>
                  <a:srgbClr val="FFFF00"/>
                </a:highlight>
              </a:rPr>
              <a:t>-&gt;senha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-&gt;execute();  </a:t>
            </a:r>
            <a:r>
              <a:rPr lang="pt-BR" b="1" i="1" dirty="0">
                <a:solidFill>
                  <a:srgbClr val="0070C0"/>
                </a:solidFill>
              </a:rPr>
              <a:t>//executa a  instrução </a:t>
            </a:r>
            <a:r>
              <a:rPr lang="pt-BR" b="1" i="1" dirty="0" err="1">
                <a:solidFill>
                  <a:srgbClr val="0070C0"/>
                </a:solidFill>
              </a:rPr>
              <a:t>sql</a:t>
            </a:r>
            <a:r>
              <a:rPr lang="pt-BR" b="1" i="1" dirty="0">
                <a:solidFill>
                  <a:srgbClr val="0070C0"/>
                </a:solidFill>
              </a:rPr>
              <a:t> no </a:t>
            </a:r>
            <a:r>
              <a:rPr lang="pt-BR" b="1" i="1" dirty="0" err="1">
                <a:solidFill>
                  <a:srgbClr val="0070C0"/>
                </a:solidFill>
              </a:rPr>
              <a:t>sgbd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/>
              <a:t>        $resultado =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get_result</a:t>
            </a:r>
            <a:r>
              <a:rPr lang="pt-BR" dirty="0"/>
              <a:t>();   </a:t>
            </a:r>
            <a:r>
              <a:rPr lang="pt-BR" b="1" i="1" dirty="0">
                <a:solidFill>
                  <a:srgbClr val="0070C0"/>
                </a:solidFill>
              </a:rPr>
              <a:t>//recupera os dados referentes a execução do </a:t>
            </a:r>
            <a:r>
              <a:rPr lang="pt-BR" b="1" i="1" dirty="0" err="1">
                <a:solidFill>
                  <a:srgbClr val="0070C0"/>
                </a:solidFill>
              </a:rPr>
              <a:t>sql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//estrutura de repetição que passa por todos os dados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while</a:t>
            </a:r>
            <a:r>
              <a:rPr lang="pt-BR" dirty="0"/>
              <a:t> ($linha = $resultado-&gt;</a:t>
            </a:r>
            <a:r>
              <a:rPr lang="pt-BR" dirty="0" err="1"/>
              <a:t>fetch_object</a:t>
            </a:r>
            <a:r>
              <a:rPr lang="pt-BR" dirty="0"/>
              <a:t>()) { 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        //verifica se </a:t>
            </a:r>
            <a:r>
              <a:rPr lang="pt-BR" b="1" i="1" dirty="0" err="1">
                <a:solidFill>
                  <a:srgbClr val="0070C0"/>
                </a:solidFill>
              </a:rPr>
              <a:t>qtd</a:t>
            </a:r>
            <a:r>
              <a:rPr lang="pt-BR" b="1" i="1" dirty="0">
                <a:solidFill>
                  <a:srgbClr val="0070C0"/>
                </a:solidFill>
              </a:rPr>
              <a:t> é igual a 1, significa que existe 1 </a:t>
            </a:r>
            <a:r>
              <a:rPr lang="pt-BR" b="1" i="1" dirty="0" err="1">
                <a:solidFill>
                  <a:srgbClr val="0070C0"/>
                </a:solidFill>
              </a:rPr>
              <a:t>usuario</a:t>
            </a:r>
            <a:r>
              <a:rPr lang="pt-BR" b="1" i="1" dirty="0">
                <a:solidFill>
                  <a:srgbClr val="0070C0"/>
                </a:solidFill>
              </a:rPr>
              <a:t> com o e-mail e senha fornecido.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if</a:t>
            </a:r>
            <a:r>
              <a:rPr lang="pt-BR" dirty="0"/>
              <a:t> ($linha-&gt;</a:t>
            </a:r>
            <a:r>
              <a:rPr lang="pt-BR" dirty="0" err="1"/>
              <a:t>qtd</a:t>
            </a:r>
            <a:r>
              <a:rPr lang="pt-BR" dirty="0"/>
              <a:t> == 1) {</a:t>
            </a:r>
          </a:p>
          <a:p>
            <a:pPr marL="0" indent="0">
              <a:buNone/>
            </a:pPr>
            <a:r>
              <a:rPr lang="pt-BR" dirty="0"/>
              <a:t>              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setIdUsuario</a:t>
            </a:r>
            <a:r>
              <a:rPr lang="pt-BR" dirty="0"/>
              <a:t>($linha-&gt;</a:t>
            </a:r>
            <a:r>
              <a:rPr lang="pt-BR" dirty="0" err="1"/>
              <a:t>idUsuario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  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setNome</a:t>
            </a:r>
            <a:r>
              <a:rPr lang="pt-BR" dirty="0"/>
              <a:t>($linha-&gt;nome);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true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    }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false;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658892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CB41B8-F87D-A638-D5DB-EA32718AD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RFC</a:t>
            </a:r>
            <a:r>
              <a:rPr lang="pt-BR" dirty="0"/>
              <a:t> - </a:t>
            </a:r>
            <a:r>
              <a:rPr lang="pt-BR" dirty="0" err="1"/>
              <a:t>Request</a:t>
            </a:r>
            <a:r>
              <a:rPr lang="pt-BR" dirty="0"/>
              <a:t> for </a:t>
            </a:r>
            <a:r>
              <a:rPr lang="pt-BR" dirty="0" err="1"/>
              <a:t>Comments</a:t>
            </a:r>
            <a:r>
              <a:rPr lang="pt-BR" dirty="0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51526C3-8F99-9C22-51E4-C1346EE2A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Os </a:t>
            </a:r>
            <a:r>
              <a:rPr lang="pt-BR" dirty="0" err="1"/>
              <a:t>Request</a:t>
            </a:r>
            <a:r>
              <a:rPr lang="pt-BR" dirty="0"/>
              <a:t> for </a:t>
            </a:r>
            <a:r>
              <a:rPr lang="pt-BR" dirty="0" err="1"/>
              <a:t>Comments</a:t>
            </a:r>
            <a:r>
              <a:rPr lang="pt-BR" dirty="0"/>
              <a:t> (</a:t>
            </a:r>
            <a:r>
              <a:rPr lang="pt-BR" dirty="0" err="1"/>
              <a:t>RFC</a:t>
            </a:r>
            <a:r>
              <a:rPr lang="pt-BR" dirty="0"/>
              <a:t>) são documentos usados pela comunidade online há décadas para definir os padrões da web e compartilhar informações técnicas. </a:t>
            </a:r>
          </a:p>
          <a:p>
            <a:r>
              <a:rPr lang="pt-BR" dirty="0"/>
              <a:t>Atualmente, os </a:t>
            </a:r>
            <a:r>
              <a:rPr lang="pt-BR" dirty="0" err="1"/>
              <a:t>RFCs</a:t>
            </a:r>
            <a:r>
              <a:rPr lang="pt-BR" dirty="0"/>
              <a:t> são gerenciados pela IETF (Internet </a:t>
            </a:r>
            <a:r>
              <a:rPr lang="pt-BR" dirty="0" err="1"/>
              <a:t>Engineering</a:t>
            </a:r>
            <a:r>
              <a:rPr lang="pt-BR" dirty="0"/>
              <a:t> Task Force).</a:t>
            </a:r>
          </a:p>
          <a:p>
            <a:r>
              <a:rPr lang="pt-BR" dirty="0"/>
              <a:t>Os </a:t>
            </a:r>
            <a:r>
              <a:rPr lang="pt-BR" dirty="0" err="1"/>
              <a:t>RFCs</a:t>
            </a:r>
            <a:r>
              <a:rPr lang="pt-BR" dirty="0"/>
              <a:t> geralmente são identificados por números, como por exemplo, o </a:t>
            </a:r>
            <a:r>
              <a:rPr lang="pt-BR" dirty="0" err="1"/>
              <a:t>RFC</a:t>
            </a:r>
            <a:r>
              <a:rPr lang="pt-BR" dirty="0"/>
              <a:t> 1945</a:t>
            </a:r>
          </a:p>
          <a:p>
            <a:pPr lvl="1"/>
            <a:r>
              <a:rPr lang="pt-BR" dirty="0"/>
              <a:t>Regulação do protocolo http</a:t>
            </a:r>
          </a:p>
        </p:txBody>
      </p:sp>
    </p:spTree>
    <p:extLst>
      <p:ext uri="{BB962C8B-B14F-4D97-AF65-F5344CB8AC3E}">
        <p14:creationId xmlns:p14="http://schemas.microsoft.com/office/powerpoint/2010/main" val="143894378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A01C29-6676-6B09-4190-C8A80645B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199" y="264695"/>
            <a:ext cx="2466474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D3A1EF-01EB-DBF4-6B31-BC0B62141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116" y="248653"/>
            <a:ext cx="11245516" cy="6344652"/>
          </a:xfrm>
        </p:spPr>
        <p:txBody>
          <a:bodyPr/>
          <a:lstStyle/>
          <a:p>
            <a:pPr marL="0" indent="0">
              <a:buNone/>
            </a:pPr>
            <a:r>
              <a:rPr lang="pt-BR" dirty="0"/>
              <a:t>use </a:t>
            </a:r>
            <a:r>
              <a:rPr lang="pt-BR" dirty="0" err="1"/>
              <a:t>Firebase</a:t>
            </a:r>
            <a:r>
              <a:rPr lang="pt-BR" dirty="0"/>
              <a:t>\</a:t>
            </a:r>
            <a:r>
              <a:rPr lang="pt-BR" dirty="0" err="1"/>
              <a:t>JWT</a:t>
            </a:r>
            <a:r>
              <a:rPr lang="pt-BR" dirty="0"/>
              <a:t>\</a:t>
            </a:r>
            <a:r>
              <a:rPr lang="pt-BR" dirty="0" err="1"/>
              <a:t>TokenJWT</a:t>
            </a:r>
            <a:r>
              <a:rPr lang="pt-BR" dirty="0"/>
              <a:t>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//https://github.com/bramus/router</a:t>
            </a:r>
          </a:p>
          <a:p>
            <a:pPr marL="0" indent="0">
              <a:buNone/>
            </a:pPr>
            <a:r>
              <a:rPr lang="pt-BR" dirty="0" err="1"/>
              <a:t>require_once</a:t>
            </a:r>
            <a:r>
              <a:rPr lang="pt-BR" dirty="0"/>
              <a:t> "modelo/</a:t>
            </a:r>
            <a:r>
              <a:rPr lang="pt-BR" dirty="0" err="1"/>
              <a:t>Router.php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 err="1"/>
              <a:t>require_once</a:t>
            </a:r>
            <a:r>
              <a:rPr lang="pt-BR" dirty="0"/>
              <a:t> "modelo/</a:t>
            </a:r>
            <a:r>
              <a:rPr lang="pt-BR" dirty="0" err="1"/>
              <a:t>Usuario.php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 err="1"/>
              <a:t>require_once</a:t>
            </a:r>
            <a:r>
              <a:rPr lang="pt-BR" dirty="0"/>
              <a:t> "modelo/</a:t>
            </a:r>
            <a:r>
              <a:rPr lang="pt-BR" dirty="0" err="1"/>
              <a:t>TokenJWT.php</a:t>
            </a:r>
            <a:r>
              <a:rPr lang="pt-BR" dirty="0"/>
              <a:t>";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//Cria uma instância da classe </a:t>
            </a:r>
            <a:r>
              <a:rPr lang="pt-BR" b="1" i="1" dirty="0" err="1">
                <a:solidFill>
                  <a:srgbClr val="0070C0"/>
                </a:solidFill>
              </a:rPr>
              <a:t>Router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  = new </a:t>
            </a:r>
            <a:r>
              <a:rPr lang="pt-BR" dirty="0" err="1"/>
              <a:t>Router</a:t>
            </a:r>
            <a:r>
              <a:rPr lang="pt-BR" dirty="0"/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293116260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A01C29-6676-6B09-4190-C8A80645B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199" y="264695"/>
            <a:ext cx="2466474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D3A1EF-01EB-DBF4-6B31-BC0B62141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116" y="248653"/>
            <a:ext cx="11245516" cy="634465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// trata a rota: POST: /</a:t>
            </a:r>
            <a:r>
              <a:rPr lang="pt-BR" b="1" i="1" dirty="0" err="1">
                <a:solidFill>
                  <a:srgbClr val="0070C0"/>
                </a:solidFill>
              </a:rPr>
              <a:t>usuarios</a:t>
            </a:r>
            <a:r>
              <a:rPr lang="pt-BR" b="1" i="1" dirty="0">
                <a:solidFill>
                  <a:srgbClr val="0070C0"/>
                </a:solidFill>
              </a:rPr>
              <a:t>, a rota cadastra um cliente.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-&gt;post('/</a:t>
            </a:r>
            <a:r>
              <a:rPr lang="pt-BR" dirty="0" err="1"/>
              <a:t>usuarios</a:t>
            </a:r>
            <a:r>
              <a:rPr lang="pt-BR" dirty="0"/>
              <a:t>', </a:t>
            </a:r>
            <a:r>
              <a:rPr lang="pt-BR" dirty="0" err="1"/>
              <a:t>function</a:t>
            </a:r>
            <a:r>
              <a:rPr lang="pt-BR" dirty="0"/>
              <a:t> () {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jsonRecebido</a:t>
            </a:r>
            <a:r>
              <a:rPr lang="pt-BR" dirty="0"/>
              <a:t> = </a:t>
            </a:r>
            <a:r>
              <a:rPr lang="pt-BR" dirty="0" err="1"/>
              <a:t>file_get_contents</a:t>
            </a:r>
            <a:r>
              <a:rPr lang="pt-BR" dirty="0"/>
              <a:t>('</a:t>
            </a:r>
            <a:r>
              <a:rPr lang="pt-BR" dirty="0" err="1"/>
              <a:t>php</a:t>
            </a:r>
            <a:r>
              <a:rPr lang="pt-BR" dirty="0"/>
              <a:t>://input'); </a:t>
            </a:r>
            <a:r>
              <a:rPr lang="pt-BR" b="1" i="1" dirty="0">
                <a:solidFill>
                  <a:srgbClr val="0070C0"/>
                </a:solidFill>
              </a:rPr>
              <a:t>//recupera os dados enviados no corpo da requisição.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obj</a:t>
            </a:r>
            <a:r>
              <a:rPr lang="pt-BR" dirty="0"/>
              <a:t> = </a:t>
            </a:r>
            <a:r>
              <a:rPr lang="pt-BR" dirty="0" err="1"/>
              <a:t>json_decode</a:t>
            </a:r>
            <a:r>
              <a:rPr lang="pt-BR" dirty="0"/>
              <a:t>($</a:t>
            </a:r>
            <a:r>
              <a:rPr lang="pt-BR" dirty="0" err="1"/>
              <a:t>jsonRecebido</a:t>
            </a:r>
            <a:r>
              <a:rPr lang="pt-BR" dirty="0"/>
              <a:t>);   </a:t>
            </a:r>
            <a:r>
              <a:rPr lang="pt-BR" b="1" i="1" dirty="0">
                <a:solidFill>
                  <a:srgbClr val="0070C0"/>
                </a:solidFill>
              </a:rPr>
              <a:t>//converte os dados em um objeto </a:t>
            </a:r>
            <a:r>
              <a:rPr lang="pt-BR" b="1" i="1" dirty="0" err="1">
                <a:solidFill>
                  <a:srgbClr val="0070C0"/>
                </a:solidFill>
              </a:rPr>
              <a:t>json</a:t>
            </a:r>
            <a:r>
              <a:rPr lang="pt-BR" b="1" i="1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 = new </a:t>
            </a:r>
            <a:r>
              <a:rPr lang="pt-BR" dirty="0" err="1"/>
              <a:t>Usuario</a:t>
            </a:r>
            <a:r>
              <a:rPr lang="pt-BR" dirty="0"/>
              <a:t>();   </a:t>
            </a:r>
            <a:r>
              <a:rPr lang="pt-BR" b="1" i="1" dirty="0">
                <a:solidFill>
                  <a:srgbClr val="0070C0"/>
                </a:solidFill>
              </a:rPr>
              <a:t>//cria uma instância de </a:t>
            </a:r>
            <a:r>
              <a:rPr lang="pt-BR" b="1" i="1" dirty="0" err="1">
                <a:solidFill>
                  <a:srgbClr val="0070C0"/>
                </a:solidFill>
              </a:rPr>
              <a:t>Usuario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/>
              <a:t>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setNome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-&gt;nome); </a:t>
            </a:r>
            <a:r>
              <a:rPr lang="pt-BR" b="1" i="1" dirty="0">
                <a:solidFill>
                  <a:srgbClr val="0070C0"/>
                </a:solidFill>
              </a:rPr>
              <a:t>//faz o "set" dos dados dentro da classe.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setEmail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); </a:t>
            </a:r>
            <a:r>
              <a:rPr lang="pt-BR" b="1" i="1" dirty="0">
                <a:solidFill>
                  <a:srgbClr val="0070C0"/>
                </a:solidFill>
              </a:rPr>
              <a:t>//faz o "set" dos dados dentro da classe.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setSenha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-&gt;senha); </a:t>
            </a:r>
            <a:r>
              <a:rPr lang="pt-BR" b="1" i="1" dirty="0">
                <a:solidFill>
                  <a:srgbClr val="0070C0"/>
                </a:solidFill>
              </a:rPr>
              <a:t>//faz o "set" dos dados dentro da classe.</a:t>
            </a:r>
          </a:p>
          <a:p>
            <a:pPr marL="0" indent="0">
              <a:buNone/>
            </a:pPr>
            <a:r>
              <a:rPr lang="pt-BR" dirty="0" err="1"/>
              <a:t>if</a:t>
            </a:r>
            <a:r>
              <a:rPr lang="pt-BR" dirty="0"/>
              <a:t> ($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usuarioExiste</a:t>
            </a:r>
            <a:r>
              <a:rPr lang="pt-BR" dirty="0"/>
              <a:t>() == false) { </a:t>
            </a:r>
            <a:r>
              <a:rPr lang="pt-BR" b="1" i="1" dirty="0">
                <a:solidFill>
                  <a:srgbClr val="0070C0"/>
                </a:solidFill>
              </a:rPr>
              <a:t>//verifica se existe algum usuário com o mesmo e-mail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 //executa o método </a:t>
            </a:r>
            <a:r>
              <a:rPr lang="pt-BR" b="1" i="1" dirty="0" err="1">
                <a:solidFill>
                  <a:srgbClr val="0070C0"/>
                </a:solidFill>
              </a:rPr>
              <a:t>create</a:t>
            </a:r>
            <a:r>
              <a:rPr lang="pt-BR" b="1" i="1" dirty="0">
                <a:solidFill>
                  <a:srgbClr val="0070C0"/>
                </a:solidFill>
              </a:rPr>
              <a:t> da classe Usuário e </a:t>
            </a:r>
            <a:r>
              <a:rPr lang="pt-BR" b="1" i="1" dirty="0" err="1">
                <a:solidFill>
                  <a:srgbClr val="0070C0"/>
                </a:solidFill>
              </a:rPr>
              <a:t>pepara</a:t>
            </a:r>
            <a:r>
              <a:rPr lang="pt-BR" b="1" i="1" dirty="0">
                <a:solidFill>
                  <a:srgbClr val="0070C0"/>
                </a:solidFill>
              </a:rPr>
              <a:t> o </a:t>
            </a:r>
            <a:r>
              <a:rPr lang="pt-BR" b="1" i="1" dirty="0" err="1">
                <a:solidFill>
                  <a:srgbClr val="0070C0"/>
                </a:solidFill>
              </a:rPr>
              <a:t>array</a:t>
            </a:r>
            <a:r>
              <a:rPr lang="pt-BR" b="1" i="1" dirty="0">
                <a:solidFill>
                  <a:srgbClr val="0070C0"/>
                </a:solidFill>
              </a:rPr>
              <a:t> resposta que será convertido em </a:t>
            </a:r>
            <a:r>
              <a:rPr lang="pt-BR" b="1" i="1" dirty="0" err="1">
                <a:solidFill>
                  <a:srgbClr val="0070C0"/>
                </a:solidFill>
              </a:rPr>
              <a:t>json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$resposta['status'] = 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-&gt;</a:t>
            </a:r>
            <a:r>
              <a:rPr lang="pt-BR" dirty="0" err="1">
                <a:highlight>
                  <a:srgbClr val="FFFF00"/>
                </a:highlight>
              </a:rPr>
              <a:t>create</a:t>
            </a:r>
            <a:r>
              <a:rPr lang="pt-BR" dirty="0">
                <a:highlight>
                  <a:srgbClr val="FFFF00"/>
                </a:highlight>
              </a:rPr>
              <a:t>();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$resposta['msg'] = 'cadastrado com sucesso';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$resposta['dados'] = 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;</a:t>
            </a:r>
          </a:p>
          <a:p>
            <a:pPr marL="0" indent="0">
              <a:buNone/>
            </a:pPr>
            <a:r>
              <a:rPr lang="pt-BR" dirty="0"/>
              <a:t>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$resposta['status'] = false;</a:t>
            </a:r>
          </a:p>
          <a:p>
            <a:pPr marL="0" indent="0">
              <a:buNone/>
            </a:pPr>
            <a:r>
              <a:rPr lang="pt-BR" dirty="0"/>
              <a:t>    $resposta['msg'] = 'já existe um usuário com o e-mail fornecido';</a:t>
            </a:r>
          </a:p>
          <a:p>
            <a:pPr marL="0" indent="0">
              <a:buNone/>
            </a:pPr>
            <a:r>
              <a:rPr lang="pt-BR" dirty="0"/>
              <a:t>    $resposta['dados'] = $</a:t>
            </a:r>
            <a:r>
              <a:rPr lang="pt-BR" dirty="0" err="1"/>
              <a:t>u1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320010474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A01C29-6676-6B09-4190-C8A80645B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7241" y="1243263"/>
            <a:ext cx="2466474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D3A1EF-01EB-DBF4-6B31-BC0B62141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116" y="248653"/>
            <a:ext cx="11245516" cy="63446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// trata a rota: </a:t>
            </a:r>
            <a:r>
              <a:rPr lang="pt-BR" b="1" i="1" dirty="0" err="1">
                <a:solidFill>
                  <a:srgbClr val="0070C0"/>
                </a:solidFill>
              </a:rPr>
              <a:t>GET</a:t>
            </a:r>
            <a:r>
              <a:rPr lang="pt-BR" b="1" i="1" dirty="0">
                <a:solidFill>
                  <a:srgbClr val="0070C0"/>
                </a:solidFill>
              </a:rPr>
              <a:t> /</a:t>
            </a:r>
            <a:r>
              <a:rPr lang="pt-BR" b="1" i="1" dirty="0" err="1">
                <a:solidFill>
                  <a:srgbClr val="0070C0"/>
                </a:solidFill>
              </a:rPr>
              <a:t>usuario</a:t>
            </a:r>
            <a:r>
              <a:rPr lang="pt-BR" b="1" i="1" dirty="0">
                <a:solidFill>
                  <a:srgbClr val="0070C0"/>
                </a:solidFill>
              </a:rPr>
              <a:t>, retorna todos os usuários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get</a:t>
            </a:r>
            <a:r>
              <a:rPr lang="pt-BR" dirty="0"/>
              <a:t>('/</a:t>
            </a:r>
            <a:r>
              <a:rPr lang="pt-BR" dirty="0" err="1"/>
              <a:t>usuarios</a:t>
            </a:r>
            <a:r>
              <a:rPr lang="pt-BR" dirty="0"/>
              <a:t>', </a:t>
            </a:r>
            <a:r>
              <a:rPr lang="pt-BR" dirty="0" err="1"/>
              <a:t>function</a:t>
            </a:r>
            <a:r>
              <a:rPr lang="pt-BR" dirty="0"/>
              <a:t> () {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headers</a:t>
            </a:r>
            <a:r>
              <a:rPr lang="pt-BR" dirty="0"/>
              <a:t>     = </a:t>
            </a:r>
            <a:r>
              <a:rPr lang="pt-BR" dirty="0" err="1"/>
              <a:t>apache_request_headers</a:t>
            </a:r>
            <a:r>
              <a:rPr lang="pt-BR" dirty="0"/>
              <a:t>(); </a:t>
            </a:r>
            <a:r>
              <a:rPr lang="pt-BR" b="1" i="1" dirty="0">
                <a:solidFill>
                  <a:srgbClr val="0070C0"/>
                </a:solidFill>
              </a:rPr>
              <a:t>//recupera o header contendo o token de autorização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tokenJWT</a:t>
            </a:r>
            <a:r>
              <a:rPr lang="pt-BR" dirty="0"/>
              <a:t> = new </a:t>
            </a:r>
            <a:r>
              <a:rPr lang="pt-BR" dirty="0" err="1"/>
              <a:t>TokenJWT</a:t>
            </a:r>
            <a:r>
              <a:rPr lang="pt-BR" dirty="0"/>
              <a:t>(); </a:t>
            </a:r>
            <a:r>
              <a:rPr lang="pt-BR" b="1" i="1" dirty="0">
                <a:solidFill>
                  <a:srgbClr val="0070C0"/>
                </a:solidFill>
              </a:rPr>
              <a:t>//instância a classe </a:t>
            </a:r>
            <a:r>
              <a:rPr lang="pt-BR" b="1" i="1" dirty="0" err="1">
                <a:solidFill>
                  <a:srgbClr val="0070C0"/>
                </a:solidFill>
              </a:rPr>
              <a:t>TokenJWT</a:t>
            </a:r>
            <a:r>
              <a:rPr lang="pt-BR" b="1" i="1" dirty="0">
                <a:solidFill>
                  <a:srgbClr val="0070C0"/>
                </a:solidFill>
              </a:rPr>
              <a:t>()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//verifica se o token é valido ou não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tokenJWT</a:t>
            </a:r>
            <a:r>
              <a:rPr lang="pt-BR" dirty="0">
                <a:highlight>
                  <a:srgbClr val="00FF00"/>
                </a:highlight>
              </a:rPr>
              <a:t>-&gt;</a:t>
            </a:r>
            <a:r>
              <a:rPr lang="pt-BR" dirty="0" err="1">
                <a:highlight>
                  <a:srgbClr val="00FF00"/>
                </a:highlight>
              </a:rPr>
              <a:t>validarToken</a:t>
            </a:r>
            <a:r>
              <a:rPr lang="pt-BR" dirty="0">
                <a:highlight>
                  <a:srgbClr val="00FF00"/>
                </a:highlight>
              </a:rPr>
              <a:t>($</a:t>
            </a:r>
            <a:r>
              <a:rPr lang="pt-BR" dirty="0" err="1">
                <a:highlight>
                  <a:srgbClr val="00FF00"/>
                </a:highlight>
              </a:rPr>
              <a:t>headers</a:t>
            </a:r>
            <a:r>
              <a:rPr lang="pt-BR" dirty="0">
                <a:highlight>
                  <a:srgbClr val="00FF00"/>
                </a:highlight>
              </a:rPr>
              <a:t>) == </a:t>
            </a:r>
            <a:r>
              <a:rPr lang="pt-BR" dirty="0" err="1">
                <a:highlight>
                  <a:srgbClr val="00FF00"/>
                </a:highlight>
              </a:rPr>
              <a:t>true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 = new </a:t>
            </a:r>
            <a:r>
              <a:rPr lang="pt-BR" dirty="0" err="1">
                <a:highlight>
                  <a:srgbClr val="FFFF00"/>
                </a:highlight>
              </a:rPr>
              <a:t>Usuario</a:t>
            </a:r>
            <a:r>
              <a:rPr lang="pt-BR" dirty="0">
                <a:highlight>
                  <a:srgbClr val="FFFF00"/>
                </a:highlight>
              </a:rPr>
              <a:t>();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$resposta['status'] = </a:t>
            </a:r>
            <a:r>
              <a:rPr lang="pt-BR" dirty="0" err="1">
                <a:highlight>
                  <a:srgbClr val="FFFF00"/>
                </a:highlight>
              </a:rPr>
              <a:t>true</a:t>
            </a:r>
            <a:r>
              <a:rPr lang="pt-BR" dirty="0">
                <a:highlight>
                  <a:srgbClr val="FFFF00"/>
                </a:highlight>
              </a:rPr>
              <a:t>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$resposta['dados'] =  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-&gt;</a:t>
            </a:r>
            <a:r>
              <a:rPr lang="pt-BR" dirty="0" err="1">
                <a:highlight>
                  <a:srgbClr val="FFFF00"/>
                </a:highlight>
              </a:rPr>
              <a:t>readAll</a:t>
            </a:r>
            <a:r>
              <a:rPr lang="pt-BR" dirty="0">
                <a:highlight>
                  <a:srgbClr val="FFFF00"/>
                </a:highlight>
              </a:rPr>
              <a:t>();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</a:t>
            </a:r>
            <a:r>
              <a:rPr lang="pt-BR" dirty="0" err="1">
                <a:highlight>
                  <a:srgbClr val="FFFF00"/>
                </a:highlight>
              </a:rPr>
              <a:t>echo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json_encode</a:t>
            </a:r>
            <a:r>
              <a:rPr lang="pt-BR" dirty="0">
                <a:highlight>
                  <a:srgbClr val="FFFF00"/>
                </a:highlight>
              </a:rPr>
              <a:t>($resposta);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</a:t>
            </a:r>
            <a:r>
              <a:rPr lang="pt-BR" dirty="0" err="1">
                <a:highlight>
                  <a:srgbClr val="FFFF00"/>
                </a:highlight>
              </a:rPr>
              <a:t>exit</a:t>
            </a:r>
            <a:r>
              <a:rPr lang="pt-BR" dirty="0">
                <a:highlight>
                  <a:srgbClr val="FFFF00"/>
                </a:highlight>
              </a:rPr>
              <a:t>;</a:t>
            </a:r>
          </a:p>
          <a:p>
            <a:pPr marL="0" indent="0">
              <a:buNone/>
            </a:pPr>
            <a:r>
              <a:rPr lang="pt-BR" dirty="0"/>
              <a:t>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$resposta['status'] = false;</a:t>
            </a:r>
          </a:p>
          <a:p>
            <a:pPr marL="0" indent="0">
              <a:buNone/>
            </a:pPr>
            <a:r>
              <a:rPr lang="pt-BR" dirty="0"/>
              <a:t>    $resposta['msg'] =  'Token inválido';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71054419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A01C29-6676-6B09-4190-C8A80645B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7767" y="1692442"/>
            <a:ext cx="2466474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D3A1EF-01EB-DBF4-6B31-BC0B62141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116" y="248653"/>
            <a:ext cx="11245516" cy="63446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//trata a rota: </a:t>
            </a:r>
            <a:r>
              <a:rPr lang="pt-BR" b="1" i="1" dirty="0" err="1">
                <a:solidFill>
                  <a:srgbClr val="0070C0"/>
                </a:solidFill>
              </a:rPr>
              <a:t>GET</a:t>
            </a:r>
            <a:r>
              <a:rPr lang="pt-BR" b="1" i="1" dirty="0">
                <a:solidFill>
                  <a:srgbClr val="0070C0"/>
                </a:solidFill>
              </a:rPr>
              <a:t> /</a:t>
            </a:r>
            <a:r>
              <a:rPr lang="pt-BR" b="1" i="1" dirty="0" err="1">
                <a:solidFill>
                  <a:srgbClr val="0070C0"/>
                </a:solidFill>
              </a:rPr>
              <a:t>usuario</a:t>
            </a:r>
            <a:r>
              <a:rPr lang="pt-BR" b="1" i="1" dirty="0">
                <a:solidFill>
                  <a:srgbClr val="0070C0"/>
                </a:solidFill>
              </a:rPr>
              <a:t>/</a:t>
            </a:r>
            <a:r>
              <a:rPr lang="pt-BR" b="1" i="1" dirty="0" err="1">
                <a:solidFill>
                  <a:srgbClr val="0070C0"/>
                </a:solidFill>
              </a:rPr>
              <a:t>idUsuario</a:t>
            </a:r>
            <a:r>
              <a:rPr lang="pt-BR" b="1" i="1" dirty="0">
                <a:solidFill>
                  <a:srgbClr val="0070C0"/>
                </a:solidFill>
              </a:rPr>
              <a:t>, retorna usuário com id especifico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get</a:t>
            </a:r>
            <a:r>
              <a:rPr lang="pt-BR" dirty="0"/>
              <a:t>('/</a:t>
            </a:r>
            <a:r>
              <a:rPr lang="pt-BR" dirty="0" err="1"/>
              <a:t>usuarios</a:t>
            </a:r>
            <a:r>
              <a:rPr lang="pt-BR" dirty="0"/>
              <a:t>/(\d+)', </a:t>
            </a:r>
            <a:r>
              <a:rPr lang="pt-BR" dirty="0" err="1"/>
              <a:t>function</a:t>
            </a:r>
            <a:r>
              <a:rPr lang="pt-BR" dirty="0"/>
              <a:t> ($</a:t>
            </a:r>
            <a:r>
              <a:rPr lang="pt-BR" dirty="0" err="1"/>
              <a:t>v1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headers</a:t>
            </a:r>
            <a:r>
              <a:rPr lang="pt-BR" dirty="0"/>
              <a:t>     = </a:t>
            </a:r>
            <a:r>
              <a:rPr lang="pt-BR" dirty="0" err="1"/>
              <a:t>apache_request_headers</a:t>
            </a:r>
            <a:r>
              <a:rPr lang="pt-BR" dirty="0"/>
              <a:t>(); </a:t>
            </a:r>
            <a:r>
              <a:rPr lang="pt-BR" b="1" i="1" dirty="0">
                <a:solidFill>
                  <a:srgbClr val="0070C0"/>
                </a:solidFill>
              </a:rPr>
              <a:t>//recupera o header contendo o token de autorização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tokenJWT</a:t>
            </a:r>
            <a:r>
              <a:rPr lang="pt-BR" dirty="0"/>
              <a:t> = new </a:t>
            </a:r>
            <a:r>
              <a:rPr lang="pt-BR" dirty="0" err="1"/>
              <a:t>TokenJWT</a:t>
            </a:r>
            <a:r>
              <a:rPr lang="pt-BR" dirty="0"/>
              <a:t>(); </a:t>
            </a:r>
            <a:r>
              <a:rPr lang="pt-BR" b="1" i="1" dirty="0">
                <a:solidFill>
                  <a:srgbClr val="0070C0"/>
                </a:solidFill>
              </a:rPr>
              <a:t>//instância a classe </a:t>
            </a:r>
            <a:r>
              <a:rPr lang="pt-BR" b="1" i="1" dirty="0" err="1">
                <a:solidFill>
                  <a:srgbClr val="0070C0"/>
                </a:solidFill>
              </a:rPr>
              <a:t>TokenJWT</a:t>
            </a:r>
            <a:r>
              <a:rPr lang="pt-BR" b="1" i="1" dirty="0">
                <a:solidFill>
                  <a:srgbClr val="0070C0"/>
                </a:solidFill>
              </a:rPr>
              <a:t>()</a:t>
            </a:r>
          </a:p>
          <a:p>
            <a:pPr marL="0" indent="0">
              <a:buNone/>
            </a:pP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tokenJWT</a:t>
            </a:r>
            <a:r>
              <a:rPr lang="pt-BR" dirty="0">
                <a:highlight>
                  <a:srgbClr val="00FF00"/>
                </a:highlight>
              </a:rPr>
              <a:t>-&gt;</a:t>
            </a:r>
            <a:r>
              <a:rPr lang="pt-BR" dirty="0" err="1">
                <a:highlight>
                  <a:srgbClr val="00FF00"/>
                </a:highlight>
              </a:rPr>
              <a:t>validarToken</a:t>
            </a:r>
            <a:r>
              <a:rPr lang="pt-BR" dirty="0">
                <a:highlight>
                  <a:srgbClr val="00FF00"/>
                </a:highlight>
              </a:rPr>
              <a:t>($</a:t>
            </a:r>
            <a:r>
              <a:rPr lang="pt-BR" dirty="0" err="1">
                <a:highlight>
                  <a:srgbClr val="00FF00"/>
                </a:highlight>
              </a:rPr>
              <a:t>headers</a:t>
            </a:r>
            <a:r>
              <a:rPr lang="pt-BR" dirty="0">
                <a:highlight>
                  <a:srgbClr val="00FF00"/>
                </a:highlight>
              </a:rPr>
              <a:t>) == </a:t>
            </a:r>
            <a:r>
              <a:rPr lang="pt-BR" dirty="0" err="1">
                <a:highlight>
                  <a:srgbClr val="00FF00"/>
                </a:highlight>
              </a:rPr>
              <a:t>true</a:t>
            </a:r>
            <a:r>
              <a:rPr lang="pt-BR" dirty="0"/>
              <a:t>) { </a:t>
            </a:r>
            <a:r>
              <a:rPr lang="pt-BR" b="1" i="1" dirty="0">
                <a:solidFill>
                  <a:srgbClr val="0070C0"/>
                </a:solidFill>
              </a:rPr>
              <a:t>//verifica se o token é valido ou não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>
                <a:highlight>
                  <a:srgbClr val="FFFF00"/>
                </a:highlight>
              </a:rPr>
              <a:t>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 = new </a:t>
            </a:r>
            <a:r>
              <a:rPr lang="pt-BR" dirty="0" err="1">
                <a:highlight>
                  <a:srgbClr val="FFFF00"/>
                </a:highlight>
              </a:rPr>
              <a:t>Usuario</a:t>
            </a:r>
            <a:r>
              <a:rPr lang="pt-BR" dirty="0">
                <a:highlight>
                  <a:srgbClr val="FFFF00"/>
                </a:highlight>
              </a:rPr>
              <a:t>();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-&gt;</a:t>
            </a:r>
            <a:r>
              <a:rPr lang="pt-BR" dirty="0" err="1">
                <a:highlight>
                  <a:srgbClr val="FFFF00"/>
                </a:highlight>
              </a:rPr>
              <a:t>setIdUsuario</a:t>
            </a:r>
            <a:r>
              <a:rPr lang="pt-BR" dirty="0">
                <a:highlight>
                  <a:srgbClr val="FFFF00"/>
                </a:highlight>
              </a:rPr>
              <a:t>($</a:t>
            </a:r>
            <a:r>
              <a:rPr lang="pt-BR" dirty="0" err="1">
                <a:highlight>
                  <a:srgbClr val="FFFF00"/>
                </a:highlight>
              </a:rPr>
              <a:t>v1</a:t>
            </a:r>
            <a:r>
              <a:rPr lang="pt-BR" dirty="0">
                <a:highlight>
                  <a:srgbClr val="FFFF00"/>
                </a:highlight>
              </a:rPr>
              <a:t>);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$resposta['status'] = </a:t>
            </a:r>
            <a:r>
              <a:rPr lang="pt-BR" dirty="0" err="1">
                <a:highlight>
                  <a:srgbClr val="FFFF00"/>
                </a:highlight>
              </a:rPr>
              <a:t>true</a:t>
            </a:r>
            <a:r>
              <a:rPr lang="pt-BR" dirty="0">
                <a:highlight>
                  <a:srgbClr val="FFFF00"/>
                </a:highlight>
              </a:rPr>
              <a:t>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$resposta['dados'] =  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-&gt;</a:t>
            </a:r>
            <a:r>
              <a:rPr lang="pt-BR" dirty="0" err="1">
                <a:highlight>
                  <a:srgbClr val="FFFF00"/>
                </a:highlight>
              </a:rPr>
              <a:t>read</a:t>
            </a:r>
            <a:r>
              <a:rPr lang="pt-BR" dirty="0">
                <a:highlight>
                  <a:srgbClr val="FFFF00"/>
                </a:highlight>
              </a:rPr>
              <a:t>();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</a:t>
            </a:r>
            <a:r>
              <a:rPr lang="pt-BR" dirty="0" err="1">
                <a:highlight>
                  <a:srgbClr val="FFFF00"/>
                </a:highlight>
              </a:rPr>
              <a:t>echo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json_encode</a:t>
            </a:r>
            <a:r>
              <a:rPr lang="pt-BR" dirty="0">
                <a:highlight>
                  <a:srgbClr val="FFFF00"/>
                </a:highlight>
              </a:rPr>
              <a:t>($resposta);</a:t>
            </a:r>
          </a:p>
          <a:p>
            <a:pPr marL="0" indent="0">
              <a:buNone/>
            </a:pPr>
            <a:r>
              <a:rPr lang="pt-BR" dirty="0"/>
              <a:t>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$resposta['status'] = false;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$resposta['msg'] =  'Token inválido';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</a:t>
            </a:r>
            <a:r>
              <a:rPr lang="pt-BR" dirty="0" err="1">
                <a:highlight>
                  <a:srgbClr val="FFFF00"/>
                </a:highlight>
              </a:rPr>
              <a:t>echo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json_encode</a:t>
            </a:r>
            <a:r>
              <a:rPr lang="pt-BR" dirty="0">
                <a:highlight>
                  <a:srgbClr val="FFFF00"/>
                </a:highlight>
              </a:rPr>
              <a:t>($resposta);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20023632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A01C29-6676-6B09-4190-C8A80645B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199" y="264695"/>
            <a:ext cx="2466474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D3A1EF-01EB-DBF4-6B31-BC0B62141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116" y="248653"/>
            <a:ext cx="11245516" cy="6344652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pt-BR" b="1" i="1" dirty="0">
                <a:solidFill>
                  <a:srgbClr val="0070C0"/>
                </a:solidFill>
              </a:rPr>
              <a:t>//trata a rota: </a:t>
            </a:r>
            <a:r>
              <a:rPr lang="pt-BR" b="1" i="1" dirty="0" err="1">
                <a:solidFill>
                  <a:srgbClr val="0070C0"/>
                </a:solidFill>
              </a:rPr>
              <a:t>PUT</a:t>
            </a:r>
            <a:r>
              <a:rPr lang="pt-BR" b="1" i="1" dirty="0">
                <a:solidFill>
                  <a:srgbClr val="0070C0"/>
                </a:solidFill>
              </a:rPr>
              <a:t> /</a:t>
            </a:r>
            <a:r>
              <a:rPr lang="pt-BR" b="1" i="1" dirty="0" err="1">
                <a:solidFill>
                  <a:srgbClr val="0070C0"/>
                </a:solidFill>
              </a:rPr>
              <a:t>usuario</a:t>
            </a:r>
            <a:r>
              <a:rPr lang="pt-BR" b="1" i="1" dirty="0">
                <a:solidFill>
                  <a:srgbClr val="0070C0"/>
                </a:solidFill>
              </a:rPr>
              <a:t>/</a:t>
            </a:r>
            <a:r>
              <a:rPr lang="pt-BR" b="1" i="1" dirty="0" err="1">
                <a:solidFill>
                  <a:srgbClr val="0070C0"/>
                </a:solidFill>
              </a:rPr>
              <a:t>idUsuario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put</a:t>
            </a:r>
            <a:r>
              <a:rPr lang="pt-BR" dirty="0"/>
              <a:t>('/</a:t>
            </a:r>
            <a:r>
              <a:rPr lang="pt-BR" dirty="0" err="1"/>
              <a:t>usuarios</a:t>
            </a:r>
            <a:r>
              <a:rPr lang="pt-BR" dirty="0"/>
              <a:t>/(\d+)', </a:t>
            </a:r>
            <a:r>
              <a:rPr lang="pt-BR" dirty="0" err="1"/>
              <a:t>function</a:t>
            </a:r>
            <a:r>
              <a:rPr lang="pt-BR" dirty="0"/>
              <a:t> ($</a:t>
            </a:r>
            <a:r>
              <a:rPr lang="pt-BR" dirty="0" err="1"/>
              <a:t>v1</a:t>
            </a:r>
            <a:r>
              <a:rPr lang="pt-BR" dirty="0"/>
              <a:t>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$</a:t>
            </a:r>
            <a:r>
              <a:rPr lang="pt-BR" dirty="0" err="1"/>
              <a:t>headers</a:t>
            </a:r>
            <a:r>
              <a:rPr lang="pt-BR" dirty="0"/>
              <a:t>     = </a:t>
            </a:r>
            <a:r>
              <a:rPr lang="pt-BR" dirty="0" err="1"/>
              <a:t>apache_request_headers</a:t>
            </a:r>
            <a:r>
              <a:rPr lang="pt-BR" dirty="0"/>
              <a:t>(); </a:t>
            </a:r>
            <a:r>
              <a:rPr lang="pt-BR" b="1" i="1" dirty="0">
                <a:solidFill>
                  <a:srgbClr val="0070C0"/>
                </a:solidFill>
              </a:rPr>
              <a:t>//recupera o header contendo o token de autorização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$</a:t>
            </a:r>
            <a:r>
              <a:rPr lang="pt-BR" dirty="0" err="1"/>
              <a:t>tokenJWT</a:t>
            </a:r>
            <a:r>
              <a:rPr lang="pt-BR" dirty="0"/>
              <a:t> = new </a:t>
            </a:r>
            <a:r>
              <a:rPr lang="pt-BR" dirty="0" err="1"/>
              <a:t>TokenJWT</a:t>
            </a:r>
            <a:r>
              <a:rPr lang="pt-BR" dirty="0"/>
              <a:t>();  </a:t>
            </a:r>
            <a:r>
              <a:rPr lang="pt-BR" b="1" i="1" dirty="0">
                <a:solidFill>
                  <a:srgbClr val="0070C0"/>
                </a:solidFill>
              </a:rPr>
              <a:t>//instância a classe </a:t>
            </a:r>
            <a:r>
              <a:rPr lang="pt-BR" b="1" i="1" dirty="0" err="1">
                <a:solidFill>
                  <a:srgbClr val="0070C0"/>
                </a:solidFill>
              </a:rPr>
              <a:t>TokenJWT</a:t>
            </a:r>
            <a:r>
              <a:rPr lang="pt-BR" b="1" i="1" dirty="0">
                <a:solidFill>
                  <a:srgbClr val="0070C0"/>
                </a:solidFill>
              </a:rPr>
              <a:t>()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 err="1"/>
              <a:t>if</a:t>
            </a:r>
            <a:r>
              <a:rPr lang="pt-BR" dirty="0"/>
              <a:t> ($</a:t>
            </a:r>
            <a:r>
              <a:rPr lang="pt-BR" dirty="0" err="1"/>
              <a:t>tokenJWT</a:t>
            </a:r>
            <a:r>
              <a:rPr lang="pt-BR" dirty="0"/>
              <a:t>-&gt;</a:t>
            </a:r>
            <a:r>
              <a:rPr lang="pt-BR" dirty="0" err="1"/>
              <a:t>validarToken</a:t>
            </a:r>
            <a:r>
              <a:rPr lang="pt-BR" dirty="0"/>
              <a:t>($</a:t>
            </a:r>
            <a:r>
              <a:rPr lang="pt-BR" dirty="0" err="1"/>
              <a:t>headers</a:t>
            </a:r>
            <a:r>
              <a:rPr lang="pt-BR" dirty="0"/>
              <a:t>) == </a:t>
            </a:r>
            <a:r>
              <a:rPr lang="pt-BR" dirty="0" err="1"/>
              <a:t>true</a:t>
            </a:r>
            <a:r>
              <a:rPr lang="pt-BR" dirty="0"/>
              <a:t>) { </a:t>
            </a:r>
            <a:r>
              <a:rPr lang="pt-BR" b="1" i="1" dirty="0">
                <a:solidFill>
                  <a:srgbClr val="0070C0"/>
                </a:solidFill>
              </a:rPr>
              <a:t>//verifica se o token é valido ou não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</a:t>
            </a:r>
            <a:r>
              <a:rPr lang="pt-BR" dirty="0" err="1"/>
              <a:t>u1</a:t>
            </a:r>
            <a:r>
              <a:rPr lang="pt-BR" dirty="0"/>
              <a:t> = new </a:t>
            </a:r>
            <a:r>
              <a:rPr lang="pt-BR" dirty="0" err="1"/>
              <a:t>Usuario</a:t>
            </a:r>
            <a:r>
              <a:rPr lang="pt-BR" dirty="0"/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</a:t>
            </a:r>
            <a:r>
              <a:rPr lang="pt-BR" dirty="0" err="1"/>
              <a:t>jsonRecebido</a:t>
            </a:r>
            <a:r>
              <a:rPr lang="pt-BR" dirty="0"/>
              <a:t> = </a:t>
            </a:r>
            <a:r>
              <a:rPr lang="pt-BR" dirty="0" err="1"/>
              <a:t>file_get_contents</a:t>
            </a:r>
            <a:r>
              <a:rPr lang="pt-BR" dirty="0"/>
              <a:t>('</a:t>
            </a:r>
            <a:r>
              <a:rPr lang="pt-BR" dirty="0" err="1"/>
              <a:t>php</a:t>
            </a:r>
            <a:r>
              <a:rPr lang="pt-BR" dirty="0"/>
              <a:t>://input'); </a:t>
            </a:r>
            <a:r>
              <a:rPr lang="pt-BR" b="1" i="1" dirty="0">
                <a:solidFill>
                  <a:srgbClr val="0070C0"/>
                </a:solidFill>
              </a:rPr>
              <a:t>//recupera os dados enviado no corpo da requisição.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</a:t>
            </a:r>
            <a:r>
              <a:rPr lang="pt-BR" dirty="0" err="1"/>
              <a:t>obj</a:t>
            </a:r>
            <a:r>
              <a:rPr lang="pt-BR" dirty="0"/>
              <a:t> = </a:t>
            </a:r>
            <a:r>
              <a:rPr lang="pt-BR" dirty="0" err="1"/>
              <a:t>json_decode</a:t>
            </a:r>
            <a:r>
              <a:rPr lang="pt-BR" dirty="0"/>
              <a:t>($</a:t>
            </a:r>
            <a:r>
              <a:rPr lang="pt-BR" dirty="0" err="1"/>
              <a:t>jsonRecebido</a:t>
            </a:r>
            <a:r>
              <a:rPr lang="pt-BR" dirty="0"/>
              <a:t>); </a:t>
            </a:r>
            <a:r>
              <a:rPr lang="pt-BR" b="1" i="1" dirty="0">
                <a:solidFill>
                  <a:srgbClr val="0070C0"/>
                </a:solidFill>
              </a:rPr>
              <a:t>//converte os dados em um objeto </a:t>
            </a:r>
            <a:r>
              <a:rPr lang="pt-BR" b="1" i="1" dirty="0" err="1">
                <a:solidFill>
                  <a:srgbClr val="0070C0"/>
                </a:solidFill>
              </a:rPr>
              <a:t>json</a:t>
            </a:r>
            <a:r>
              <a:rPr lang="pt-BR" b="1" i="1" dirty="0">
                <a:solidFill>
                  <a:srgbClr val="0070C0"/>
                </a:solidFill>
              </a:rPr>
              <a:t>.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setIdUsuario</a:t>
            </a:r>
            <a:r>
              <a:rPr lang="pt-BR" dirty="0"/>
              <a:t>($</a:t>
            </a:r>
            <a:r>
              <a:rPr lang="pt-BR" dirty="0" err="1"/>
              <a:t>v1</a:t>
            </a:r>
            <a:r>
              <a:rPr lang="pt-BR" dirty="0"/>
              <a:t>); </a:t>
            </a:r>
            <a:r>
              <a:rPr lang="pt-BR" b="1" i="1" dirty="0">
                <a:solidFill>
                  <a:srgbClr val="0070C0"/>
                </a:solidFill>
              </a:rPr>
              <a:t>//faz o set dos dados para update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setNome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-&gt;nome); </a:t>
            </a:r>
            <a:r>
              <a:rPr lang="pt-BR" b="1" i="1" dirty="0">
                <a:solidFill>
                  <a:srgbClr val="0070C0"/>
                </a:solidFill>
              </a:rPr>
              <a:t>//faz o set dos dados para update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setEmail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); </a:t>
            </a:r>
            <a:r>
              <a:rPr lang="pt-BR" b="1" i="1" dirty="0">
                <a:solidFill>
                  <a:srgbClr val="0070C0"/>
                </a:solidFill>
              </a:rPr>
              <a:t>//faz o set dos dados para update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setSenha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-&gt;senha); </a:t>
            </a:r>
            <a:r>
              <a:rPr lang="pt-BR" b="1" i="1" dirty="0">
                <a:solidFill>
                  <a:srgbClr val="0070C0"/>
                </a:solidFill>
              </a:rPr>
              <a:t>//faz o set dos dados para update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</a:t>
            </a:r>
            <a:r>
              <a:rPr lang="pt-BR" dirty="0">
                <a:highlight>
                  <a:srgbClr val="FFFF00"/>
                </a:highlight>
              </a:rPr>
              <a:t>$resposta['status'] = 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-&gt;update();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FFFF00"/>
                </a:highlight>
              </a:rPr>
              <a:t>    $resposta['msg'] = "Atualizado com sucesso";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FFFF00"/>
                </a:highlight>
              </a:rPr>
              <a:t>    $resposta['dados'] = 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>
                <a:highlight>
                  <a:srgbClr val="FFFF00"/>
                </a:highlight>
              </a:rPr>
              <a:t>    </a:t>
            </a:r>
            <a:r>
              <a:rPr lang="pt-BR" dirty="0" err="1">
                <a:highlight>
                  <a:srgbClr val="FFFF00"/>
                </a:highlight>
              </a:rPr>
              <a:t>echo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json_encode</a:t>
            </a:r>
            <a:r>
              <a:rPr lang="pt-BR" dirty="0">
                <a:highlight>
                  <a:srgbClr val="FFFF00"/>
                </a:highlight>
              </a:rPr>
              <a:t>($resposta);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$resposta['status'] = false;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$resposta['msg'] = 'Usuário não logado';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105854997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A01C29-6676-6B09-4190-C8A80645B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199" y="264695"/>
            <a:ext cx="2466474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D3A1EF-01EB-DBF4-6B31-BC0B62141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116" y="248653"/>
            <a:ext cx="11245516" cy="634465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//trata a rota: DELETE /</a:t>
            </a:r>
            <a:r>
              <a:rPr lang="pt-BR" b="1" i="1" dirty="0" err="1">
                <a:solidFill>
                  <a:srgbClr val="0070C0"/>
                </a:solidFill>
              </a:rPr>
              <a:t>usuario</a:t>
            </a:r>
            <a:r>
              <a:rPr lang="pt-BR" b="1" i="1" dirty="0">
                <a:solidFill>
                  <a:srgbClr val="0070C0"/>
                </a:solidFill>
              </a:rPr>
              <a:t>/</a:t>
            </a:r>
            <a:r>
              <a:rPr lang="pt-BR" b="1" i="1" dirty="0" err="1">
                <a:solidFill>
                  <a:srgbClr val="0070C0"/>
                </a:solidFill>
              </a:rPr>
              <a:t>idUsuario</a:t>
            </a:r>
            <a:endParaRPr lang="pt-BR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-&gt;delete('/</a:t>
            </a:r>
            <a:r>
              <a:rPr lang="pt-BR" dirty="0" err="1"/>
              <a:t>usuarios</a:t>
            </a:r>
            <a:r>
              <a:rPr lang="pt-BR" dirty="0"/>
              <a:t>/(\d+)', </a:t>
            </a:r>
            <a:r>
              <a:rPr lang="pt-BR" dirty="0" err="1"/>
              <a:t>function</a:t>
            </a:r>
            <a:r>
              <a:rPr lang="pt-BR" dirty="0"/>
              <a:t> ($</a:t>
            </a:r>
            <a:r>
              <a:rPr lang="pt-BR" dirty="0" err="1"/>
              <a:t>v1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//recupera o header contendo o token de autorização</a:t>
            </a:r>
          </a:p>
          <a:p>
            <a:pPr marL="0" indent="0">
              <a:buNone/>
            </a:pPr>
            <a:r>
              <a:rPr lang="pt-BR" dirty="0"/>
              <a:t>   $</a:t>
            </a:r>
            <a:r>
              <a:rPr lang="pt-BR" dirty="0" err="1"/>
              <a:t>headers</a:t>
            </a:r>
            <a:r>
              <a:rPr lang="pt-BR" dirty="0"/>
              <a:t>     = </a:t>
            </a:r>
            <a:r>
              <a:rPr lang="pt-BR" dirty="0" err="1"/>
              <a:t>apache_request_headers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//instância a classe </a:t>
            </a:r>
            <a:r>
              <a:rPr lang="pt-BR" b="1" i="1" dirty="0" err="1">
                <a:solidFill>
                  <a:srgbClr val="0070C0"/>
                </a:solidFill>
              </a:rPr>
              <a:t>TokenJWT</a:t>
            </a:r>
            <a:r>
              <a:rPr lang="pt-BR" b="1" i="1" dirty="0">
                <a:solidFill>
                  <a:srgbClr val="0070C0"/>
                </a:solidFill>
              </a:rPr>
              <a:t>()</a:t>
            </a:r>
          </a:p>
          <a:p>
            <a:pPr marL="0" indent="0">
              <a:buNone/>
            </a:pPr>
            <a:r>
              <a:rPr lang="pt-BR" dirty="0"/>
              <a:t>   $</a:t>
            </a:r>
            <a:r>
              <a:rPr lang="pt-BR" dirty="0" err="1"/>
              <a:t>tokenJWT</a:t>
            </a:r>
            <a:r>
              <a:rPr lang="pt-BR" dirty="0"/>
              <a:t> = new </a:t>
            </a:r>
            <a:r>
              <a:rPr lang="pt-BR" dirty="0" err="1"/>
              <a:t>TokenJWT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b="1" i="1" dirty="0">
                <a:solidFill>
                  <a:srgbClr val="0070C0"/>
                </a:solidFill>
              </a:rPr>
              <a:t>   //verifica se o token é valido ou não</a:t>
            </a:r>
          </a:p>
          <a:p>
            <a:pPr marL="0" indent="0">
              <a:buNone/>
            </a:pPr>
            <a:r>
              <a:rPr lang="pt-BR" dirty="0"/>
              <a:t>  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>
                <a:highlight>
                  <a:srgbClr val="00FF00"/>
                </a:highlight>
              </a:rPr>
              <a:t>($</a:t>
            </a:r>
            <a:r>
              <a:rPr lang="pt-BR" dirty="0" err="1">
                <a:highlight>
                  <a:srgbClr val="00FF00"/>
                </a:highlight>
              </a:rPr>
              <a:t>tokenJWT</a:t>
            </a:r>
            <a:r>
              <a:rPr lang="pt-BR" dirty="0">
                <a:highlight>
                  <a:srgbClr val="00FF00"/>
                </a:highlight>
              </a:rPr>
              <a:t>-&gt;</a:t>
            </a:r>
            <a:r>
              <a:rPr lang="pt-BR" dirty="0" err="1">
                <a:highlight>
                  <a:srgbClr val="00FF00"/>
                </a:highlight>
              </a:rPr>
              <a:t>validarToken</a:t>
            </a:r>
            <a:r>
              <a:rPr lang="pt-BR" dirty="0">
                <a:highlight>
                  <a:srgbClr val="00FF00"/>
                </a:highlight>
              </a:rPr>
              <a:t>($</a:t>
            </a:r>
            <a:r>
              <a:rPr lang="pt-BR" dirty="0" err="1">
                <a:highlight>
                  <a:srgbClr val="00FF00"/>
                </a:highlight>
              </a:rPr>
              <a:t>headers</a:t>
            </a:r>
            <a:r>
              <a:rPr lang="pt-BR" dirty="0">
                <a:highlight>
                  <a:srgbClr val="00FF00"/>
                </a:highlight>
              </a:rPr>
              <a:t>) == </a:t>
            </a:r>
            <a:r>
              <a:rPr lang="pt-BR" dirty="0" err="1">
                <a:highlight>
                  <a:srgbClr val="00FF00"/>
                </a:highlight>
              </a:rPr>
              <a:t>true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 = new </a:t>
            </a:r>
            <a:r>
              <a:rPr lang="pt-BR" dirty="0" err="1">
                <a:highlight>
                  <a:srgbClr val="FFFF00"/>
                </a:highlight>
              </a:rPr>
              <a:t>Usuario</a:t>
            </a:r>
            <a:r>
              <a:rPr lang="pt-BR" dirty="0">
                <a:highlight>
                  <a:srgbClr val="FFFF00"/>
                </a:highlight>
              </a:rPr>
              <a:t>();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-&gt;</a:t>
            </a:r>
            <a:r>
              <a:rPr lang="pt-BR" dirty="0" err="1">
                <a:highlight>
                  <a:srgbClr val="FFFF00"/>
                </a:highlight>
              </a:rPr>
              <a:t>setIdUsuario</a:t>
            </a:r>
            <a:r>
              <a:rPr lang="pt-BR" dirty="0">
                <a:highlight>
                  <a:srgbClr val="FFFF00"/>
                </a:highlight>
              </a:rPr>
              <a:t>($</a:t>
            </a:r>
            <a:r>
              <a:rPr lang="pt-BR" dirty="0" err="1">
                <a:highlight>
                  <a:srgbClr val="FFFF00"/>
                </a:highlight>
              </a:rPr>
              <a:t>v1</a:t>
            </a:r>
            <a:r>
              <a:rPr lang="pt-BR" dirty="0">
                <a:highlight>
                  <a:srgbClr val="FFFF00"/>
                </a:highlight>
              </a:rPr>
              <a:t>);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$resposta['status'] = $</a:t>
            </a:r>
            <a:r>
              <a:rPr lang="pt-BR" dirty="0" err="1">
                <a:highlight>
                  <a:srgbClr val="FFFF00"/>
                </a:highlight>
              </a:rPr>
              <a:t>u1</a:t>
            </a:r>
            <a:r>
              <a:rPr lang="pt-BR" dirty="0">
                <a:highlight>
                  <a:srgbClr val="FFFF00"/>
                </a:highlight>
              </a:rPr>
              <a:t>-&gt;delete();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$resposta['msg'] = "excluído com sucesso";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</a:t>
            </a:r>
            <a:r>
              <a:rPr lang="pt-BR" dirty="0" err="1">
                <a:highlight>
                  <a:srgbClr val="FFFF00"/>
                </a:highlight>
              </a:rPr>
              <a:t>echo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json_encode</a:t>
            </a:r>
            <a:r>
              <a:rPr lang="pt-BR" dirty="0">
                <a:highlight>
                  <a:srgbClr val="FFFF00"/>
                </a:highlight>
              </a:rPr>
              <a:t>($resposta);</a:t>
            </a:r>
          </a:p>
          <a:p>
            <a:pPr marL="0" indent="0">
              <a:buNone/>
            </a:pPr>
            <a:r>
              <a:rPr lang="pt-BR" dirty="0"/>
              <a:t>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$resposta['status'] = false;</a:t>
            </a:r>
          </a:p>
          <a:p>
            <a:pPr marL="0" indent="0">
              <a:buNone/>
            </a:pPr>
            <a:r>
              <a:rPr lang="pt-BR" dirty="0"/>
              <a:t>    $resposta['msg'] = 'Usuário não logado';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395629260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A01C29-6676-6B09-4190-C8A80645B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7031" y="349082"/>
            <a:ext cx="2538663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1EC4A9B-C00C-E949-EFAB-500E7B987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853" y="112295"/>
            <a:ext cx="10647947" cy="656924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b="1" i="1" dirty="0">
                <a:solidFill>
                  <a:schemeClr val="accent1"/>
                </a:solidFill>
              </a:rPr>
              <a:t>//trata a rota POST: / login, verifica se usuário e senha estão corretos, cria uma sessão para o usuário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-&gt;post('/login', </a:t>
            </a:r>
            <a:r>
              <a:rPr lang="pt-BR" dirty="0" err="1"/>
              <a:t>function</a:t>
            </a:r>
            <a:r>
              <a:rPr lang="pt-BR" dirty="0"/>
              <a:t> () {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jsonRecebido</a:t>
            </a:r>
            <a:r>
              <a:rPr lang="pt-BR" dirty="0"/>
              <a:t> = </a:t>
            </a:r>
            <a:r>
              <a:rPr lang="pt-BR" dirty="0" err="1"/>
              <a:t>file_get_contents</a:t>
            </a:r>
            <a:r>
              <a:rPr lang="pt-BR" dirty="0"/>
              <a:t>('</a:t>
            </a:r>
            <a:r>
              <a:rPr lang="pt-BR" dirty="0" err="1"/>
              <a:t>php</a:t>
            </a:r>
            <a:r>
              <a:rPr lang="pt-BR" dirty="0"/>
              <a:t>://input'); </a:t>
            </a:r>
            <a:r>
              <a:rPr lang="pt-BR" b="1" i="1" dirty="0">
                <a:solidFill>
                  <a:schemeClr val="accent1"/>
                </a:solidFill>
              </a:rPr>
              <a:t>//recupera os dados enviado no corpo da requisição.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obj</a:t>
            </a:r>
            <a:r>
              <a:rPr lang="pt-BR" dirty="0"/>
              <a:t> = </a:t>
            </a:r>
            <a:r>
              <a:rPr lang="pt-BR" dirty="0" err="1"/>
              <a:t>json_decode</a:t>
            </a:r>
            <a:r>
              <a:rPr lang="pt-BR" dirty="0"/>
              <a:t>($</a:t>
            </a:r>
            <a:r>
              <a:rPr lang="pt-BR" dirty="0" err="1"/>
              <a:t>jsonRecebido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 = new </a:t>
            </a:r>
            <a:r>
              <a:rPr lang="pt-BR" dirty="0" err="1"/>
              <a:t>Usuario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setEmail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setSenha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-&gt;senha);</a:t>
            </a:r>
          </a:p>
          <a:p>
            <a:pPr marL="0" indent="0">
              <a:buNone/>
            </a:pPr>
            <a:r>
              <a:rPr lang="pt-BR" dirty="0"/>
              <a:t>  $resposta = </a:t>
            </a:r>
            <a:r>
              <a:rPr lang="pt-BR" dirty="0" err="1"/>
              <a:t>array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>
                <a:solidFill>
                  <a:srgbClr val="FF0000"/>
                </a:solidFill>
              </a:rPr>
              <a:t>$</a:t>
            </a:r>
            <a:r>
              <a:rPr lang="pt-BR" dirty="0" err="1">
                <a:solidFill>
                  <a:srgbClr val="FF0000"/>
                </a:solidFill>
              </a:rPr>
              <a:t>u1</a:t>
            </a:r>
            <a:r>
              <a:rPr lang="pt-BR" dirty="0">
                <a:solidFill>
                  <a:srgbClr val="FF0000"/>
                </a:solidFill>
              </a:rPr>
              <a:t>-&gt;</a:t>
            </a:r>
            <a:r>
              <a:rPr lang="pt-BR" dirty="0" err="1">
                <a:solidFill>
                  <a:srgbClr val="FF0000"/>
                </a:solidFill>
              </a:rPr>
              <a:t>verificarUsuarioSenha</a:t>
            </a:r>
            <a:r>
              <a:rPr lang="pt-BR" dirty="0">
                <a:solidFill>
                  <a:srgbClr val="FF0000"/>
                </a:solidFill>
              </a:rPr>
              <a:t>() == </a:t>
            </a:r>
            <a:r>
              <a:rPr lang="pt-BR" dirty="0" err="1">
                <a:solidFill>
                  <a:srgbClr val="FF0000"/>
                </a:solidFill>
              </a:rPr>
              <a:t>true</a:t>
            </a:r>
            <a:r>
              <a:rPr lang="pt-BR" dirty="0">
                <a:solidFill>
                  <a:srgbClr val="FF0000"/>
                </a:solidFill>
              </a:rPr>
              <a:t>) 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$</a:t>
            </a:r>
            <a:r>
              <a:rPr lang="pt-BR" dirty="0" err="1"/>
              <a:t>tokenJWT</a:t>
            </a:r>
            <a:r>
              <a:rPr lang="pt-BR" dirty="0"/>
              <a:t> = new </a:t>
            </a:r>
            <a:r>
              <a:rPr lang="pt-BR" dirty="0" err="1"/>
              <a:t>TokenJWT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$</a:t>
            </a:r>
            <a:r>
              <a:rPr lang="pt-BR" dirty="0" err="1"/>
              <a:t>novoToken</a:t>
            </a:r>
            <a:r>
              <a:rPr lang="pt-BR" dirty="0"/>
              <a:t> = $</a:t>
            </a:r>
            <a:r>
              <a:rPr lang="pt-BR" dirty="0" err="1"/>
              <a:t>tokenJWT</a:t>
            </a:r>
            <a:r>
              <a:rPr lang="pt-BR" dirty="0"/>
              <a:t>-&gt;</a:t>
            </a:r>
            <a:r>
              <a:rPr lang="pt-BR" dirty="0" err="1"/>
              <a:t>gerarToken</a:t>
            </a:r>
            <a:r>
              <a:rPr lang="pt-BR" dirty="0"/>
              <a:t>(</a:t>
            </a:r>
            <a:r>
              <a:rPr lang="pt-BR" dirty="0" err="1"/>
              <a:t>json_encode</a:t>
            </a:r>
            <a:r>
              <a:rPr lang="pt-BR" dirty="0"/>
              <a:t>($</a:t>
            </a:r>
            <a:r>
              <a:rPr lang="pt-BR" dirty="0" err="1"/>
              <a:t>u1</a:t>
            </a:r>
            <a:r>
              <a:rPr lang="pt-BR" dirty="0"/>
              <a:t>));</a:t>
            </a:r>
          </a:p>
          <a:p>
            <a:pPr marL="0" indent="0">
              <a:buNone/>
            </a:pPr>
            <a:r>
              <a:rPr lang="pt-BR" dirty="0"/>
              <a:t>    $resposta['status'] = '</a:t>
            </a:r>
            <a:r>
              <a:rPr lang="pt-BR" dirty="0" err="1"/>
              <a:t>true</a:t>
            </a:r>
            <a:r>
              <a:rPr lang="pt-BR" dirty="0"/>
              <a:t>';</a:t>
            </a:r>
          </a:p>
          <a:p>
            <a:pPr marL="0" indent="0">
              <a:buNone/>
            </a:pPr>
            <a:r>
              <a:rPr lang="pt-BR" dirty="0"/>
              <a:t>    $resposta['msg'] = "Login efetuado com sucesso";</a:t>
            </a:r>
          </a:p>
          <a:p>
            <a:pPr marL="0" indent="0">
              <a:buNone/>
            </a:pPr>
            <a:r>
              <a:rPr lang="pt-BR" dirty="0"/>
              <a:t>    $resposta['token'] =  $</a:t>
            </a:r>
            <a:r>
              <a:rPr lang="pt-BR" dirty="0" err="1"/>
              <a:t>novoToken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}</a:t>
            </a:r>
            <a:r>
              <a:rPr lang="pt-BR" dirty="0" err="1"/>
              <a:t>else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$resposta['status'] = 'false';</a:t>
            </a:r>
          </a:p>
          <a:p>
            <a:pPr marL="0" indent="0">
              <a:buNone/>
            </a:pPr>
            <a:r>
              <a:rPr lang="pt-BR" dirty="0"/>
              <a:t>    $resposta['msg'] = "Login inválido";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run</a:t>
            </a:r>
            <a:r>
              <a:rPr lang="pt-BR" dirty="0"/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154711171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15F2E-9690-214D-4368-328ABCF71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358" y="0"/>
            <a:ext cx="10515600" cy="1325563"/>
          </a:xfrm>
        </p:spPr>
        <p:txBody>
          <a:bodyPr/>
          <a:lstStyle/>
          <a:p>
            <a:r>
              <a:rPr lang="pt-BR" dirty="0"/>
              <a:t>Rotas do exemplo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8FE0BBEE-B574-6060-EE2F-65510A4B81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396710"/>
              </p:ext>
            </p:extLst>
          </p:nvPr>
        </p:nvGraphicFramePr>
        <p:xfrm>
          <a:off x="838201" y="1215892"/>
          <a:ext cx="10515598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789">
                  <a:extLst>
                    <a:ext uri="{9D8B030D-6E8A-4147-A177-3AD203B41FA5}">
                      <a16:colId xmlns:a16="http://schemas.microsoft.com/office/drawing/2014/main" val="320080388"/>
                    </a:ext>
                  </a:extLst>
                </a:gridCol>
                <a:gridCol w="1211179">
                  <a:extLst>
                    <a:ext uri="{9D8B030D-6E8A-4147-A177-3AD203B41FA5}">
                      <a16:colId xmlns:a16="http://schemas.microsoft.com/office/drawing/2014/main" val="2346701789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3972145541"/>
                    </a:ext>
                  </a:extLst>
                </a:gridCol>
                <a:gridCol w="4279230">
                  <a:extLst>
                    <a:ext uri="{9D8B030D-6E8A-4147-A177-3AD203B41FA5}">
                      <a16:colId xmlns:a16="http://schemas.microsoft.com/office/drawing/2014/main" val="3465363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Verbo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Rota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envio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Funcionalidade/retorno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029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/login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Corpo:</a:t>
                      </a:r>
                      <a:br>
                        <a:rPr lang="pt-BR" dirty="0"/>
                      </a:br>
                      <a:r>
                        <a:rPr lang="pt-BR" dirty="0"/>
                        <a:t>{</a:t>
                      </a:r>
                      <a:br>
                        <a:rPr lang="pt-BR" dirty="0"/>
                      </a:br>
                      <a:r>
                        <a:rPr lang="pt-BR" dirty="0"/>
                        <a:t>"nome":"</a:t>
                      </a:r>
                      <a:r>
                        <a:rPr lang="pt-BR" dirty="0" err="1"/>
                        <a:t>helio</a:t>
                      </a:r>
                      <a:r>
                        <a:rPr lang="pt-BR" dirty="0"/>
                        <a:t>",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email</a:t>
                      </a:r>
                      <a:r>
                        <a:rPr lang="pt-BR" dirty="0"/>
                        <a:t>":"helioesperidiao@gmail.com",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senha":"123456</a:t>
                      </a:r>
                      <a:r>
                        <a:rPr lang="pt-BR" dirty="0"/>
                        <a:t>"</a:t>
                      </a:r>
                    </a:p>
                    <a:p>
                      <a:r>
                        <a:rPr lang="pt-BR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Verificar usuário e senha e </a:t>
                      </a:r>
                      <a:r>
                        <a:rPr lang="pt-BR" b="1" dirty="0">
                          <a:solidFill>
                            <a:srgbClr val="FF0000"/>
                          </a:solidFill>
                        </a:rPr>
                        <a:t>retornar token de acesso.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952222"/>
                  </a:ext>
                </a:extLst>
              </a:tr>
            </a:tbl>
          </a:graphicData>
        </a:graphic>
      </p:graphicFrame>
      <p:pic>
        <p:nvPicPr>
          <p:cNvPr id="7" name="Imagem 6">
            <a:extLst>
              <a:ext uri="{FF2B5EF4-FFF2-40B4-BE49-F238E27FC236}">
                <a16:creationId xmlns:a16="http://schemas.microsoft.com/office/drawing/2014/main" id="{FECBC8FE-7710-6AF7-2EF1-051B89C99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109" y="3429000"/>
            <a:ext cx="10536690" cy="301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78736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9EC5E-1494-0B90-2C64-622A746C6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Adicione o atributo </a:t>
            </a:r>
            <a:r>
              <a:rPr lang="pt-BR" dirty="0" err="1"/>
              <a:t>Authorization</a:t>
            </a:r>
            <a:br>
              <a:rPr lang="pt-BR" dirty="0"/>
            </a:br>
            <a:r>
              <a:rPr lang="pt-BR" dirty="0"/>
              <a:t> fornecer o valor: </a:t>
            </a:r>
            <a:r>
              <a:rPr lang="pt-BR" dirty="0" err="1"/>
              <a:t>Bearer</a:t>
            </a:r>
            <a:r>
              <a:rPr lang="pt-BR" dirty="0"/>
              <a:t> &lt;token&gt;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AE5528-FBEE-40B1-CDAC-60B00698A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Authorization</a:t>
            </a:r>
            <a:r>
              <a:rPr lang="pt-BR" dirty="0"/>
              <a:t>: </a:t>
            </a:r>
            <a:r>
              <a:rPr lang="pt-BR" dirty="0" err="1"/>
              <a:t>Bearer</a:t>
            </a:r>
            <a:r>
              <a:rPr lang="pt-BR" dirty="0"/>
              <a:t> &lt;</a:t>
            </a:r>
            <a:r>
              <a:rPr lang="pt-BR" dirty="0">
                <a:highlight>
                  <a:srgbClr val="00FFFF"/>
                </a:highlight>
              </a:rPr>
              <a:t>eyJhbGciOiJIUzI1NiIsInR5cCI6IkpXVCJ9</a:t>
            </a:r>
            <a:r>
              <a:rPr lang="pt-BR" dirty="0"/>
              <a:t>.</a:t>
            </a:r>
            <a:r>
              <a:rPr lang="pt-BR" dirty="0">
                <a:highlight>
                  <a:srgbClr val="FFFF00"/>
                </a:highlight>
              </a:rPr>
              <a:t>eyJpc3MiOiJodHRwOi8vbG9jYWxob3N0IiwiYXVkIjoiaHR0cDovL2xvY2FsaG9zdCIsImlhdCI6MTY5MDU3OTU2OSwiZXhwIjoxNjkwNTgxMzY5LCJkYWRvcyI6IntcImlkVXN1YXJpb1wiOjExLFwibm9tZVwiOlwiaGVsaW9cIixcImVtYWlsXCI6XCJoZWxpb2VzcGVyaWRpYW9AZ21haWwuY29tXCJ9In0</a:t>
            </a:r>
            <a:r>
              <a:rPr lang="pt-BR" dirty="0"/>
              <a:t>.</a:t>
            </a:r>
            <a:r>
              <a:rPr lang="pt-BR" dirty="0">
                <a:highlight>
                  <a:srgbClr val="FF00FF"/>
                </a:highlight>
              </a:rPr>
              <a:t>uvPZdKajZfJSHJTZRNdK3J-MrKQP8_-aKzPjbtl0EM0</a:t>
            </a:r>
            <a:r>
              <a:rPr lang="pt-BR" dirty="0"/>
              <a:t>&gt;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2B4D808-4540-5B6D-1950-257143753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346241"/>
            <a:ext cx="5138335" cy="202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72772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054862-74D3-C3B7-1941-D634F99A8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Caso seja enviado um token errado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B4159EC-DF2C-E3AA-7E49-4B7C835B3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exemplo abaixo consiste em enviar um </a:t>
            </a:r>
            <a:r>
              <a:rPr lang="pt-BR" dirty="0" err="1"/>
              <a:t>GET</a:t>
            </a:r>
            <a:r>
              <a:rPr lang="pt-BR" dirty="0"/>
              <a:t> para rota /</a:t>
            </a:r>
            <a:r>
              <a:rPr lang="pt-BR" dirty="0" err="1"/>
              <a:t>usuarios</a:t>
            </a:r>
            <a:r>
              <a:rPr lang="pt-BR" dirty="0"/>
              <a:t>: </a:t>
            </a:r>
          </a:p>
          <a:p>
            <a:r>
              <a:rPr lang="pt-BR" dirty="0"/>
              <a:t>Para listar todos os usuários o sistema precisa validar o token</a:t>
            </a:r>
          </a:p>
          <a:p>
            <a:r>
              <a:rPr lang="pt-BR" dirty="0"/>
              <a:t>Caso não seja fornecido um token ou ele seja inválido a transação não é concluída.</a:t>
            </a:r>
          </a:p>
          <a:p>
            <a:pPr lvl="1"/>
            <a:r>
              <a:rPr lang="pt-BR" dirty="0"/>
              <a:t>O sistema deve validar o token. Caso não seja válido o requisitante não terá acesso ao recurso.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1B7986AA-5540-A73D-2522-8F5D9C844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08" y="4537510"/>
            <a:ext cx="11046615" cy="18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3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59C3077-FB8C-2E0D-3E07-BB909FB50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RFCs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83D46A13-44B0-6BBB-56A1-DED0F69188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7349359"/>
              </p:ext>
            </p:extLst>
          </p:nvPr>
        </p:nvGraphicFramePr>
        <p:xfrm>
          <a:off x="4580414" y="467208"/>
          <a:ext cx="7069776" cy="5923590"/>
        </p:xfrm>
        <a:graphic>
          <a:graphicData uri="http://schemas.openxmlformats.org/drawingml/2006/table">
            <a:tbl>
              <a:tblPr firstRow="1" bandRow="1"/>
              <a:tblGrid>
                <a:gridCol w="3251399">
                  <a:extLst>
                    <a:ext uri="{9D8B030D-6E8A-4147-A177-3AD203B41FA5}">
                      <a16:colId xmlns:a16="http://schemas.microsoft.com/office/drawing/2014/main" val="3628484330"/>
                    </a:ext>
                  </a:extLst>
                </a:gridCol>
                <a:gridCol w="3818377">
                  <a:extLst>
                    <a:ext uri="{9D8B030D-6E8A-4147-A177-3AD203B41FA5}">
                      <a16:colId xmlns:a16="http://schemas.microsoft.com/office/drawing/2014/main" val="1046484465"/>
                    </a:ext>
                  </a:extLst>
                </a:gridCol>
              </a:tblGrid>
              <a:tr h="592359"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1">
                          <a:effectLst/>
                          <a:latin typeface="inherit"/>
                        </a:rPr>
                        <a:t>Protocolo</a:t>
                      </a:r>
                      <a:endParaRPr lang="pt-BR" sz="2100" b="0">
                        <a:effectLst/>
                        <a:latin typeface="inherit"/>
                      </a:endParaRP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1" err="1">
                          <a:effectLst/>
                          <a:latin typeface="inherit"/>
                        </a:rPr>
                        <a:t>RFC</a:t>
                      </a:r>
                      <a:endParaRPr lang="pt-BR" sz="2100" b="0">
                        <a:effectLst/>
                        <a:latin typeface="inherit"/>
                      </a:endParaRP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158693"/>
                  </a:ext>
                </a:extLst>
              </a:tr>
              <a:tr h="592359"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ARP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826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122634"/>
                  </a:ext>
                </a:extLst>
              </a:tr>
              <a:tr h="592359"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DHCP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2131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113001"/>
                  </a:ext>
                </a:extLst>
              </a:tr>
              <a:tr h="592359"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DNS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1034 e 1035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44714"/>
                  </a:ext>
                </a:extLst>
              </a:tr>
              <a:tr h="592359"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FTP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959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387759"/>
                  </a:ext>
                </a:extLst>
              </a:tr>
              <a:tr h="592359"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HTTP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1945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194712"/>
                  </a:ext>
                </a:extLst>
              </a:tr>
              <a:tr h="592359"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ICMP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792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031592"/>
                  </a:ext>
                </a:extLst>
              </a:tr>
              <a:tr h="592359"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IP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791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790922"/>
                  </a:ext>
                </a:extLst>
              </a:tr>
              <a:tr h="592359"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IPv6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2460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0244"/>
                  </a:ext>
                </a:extLst>
              </a:tr>
              <a:tr h="592359"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MD5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2100" b="0">
                          <a:effectLst/>
                          <a:latin typeface="inherit"/>
                        </a:rPr>
                        <a:t>1321</a:t>
                      </a:r>
                    </a:p>
                  </a:txBody>
                  <a:tcPr marL="112530" marR="112530" marT="112530" marB="11253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474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99921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BF932B-9DFA-5E0D-A587-996B986D8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Não esqueça de enviar o token no cabeçalho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AC38F06-4D0A-C405-2414-02E24F066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2AF823C-D486-257D-9168-4069A9144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791" y="3078280"/>
            <a:ext cx="10509703" cy="3542931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ABF903A5-B9C3-A6DA-BF56-E7E478319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6568" y="1504638"/>
            <a:ext cx="4479926" cy="143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90007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15F2E-9690-214D-4368-328ABCF71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358" y="0"/>
            <a:ext cx="10515600" cy="1325563"/>
          </a:xfrm>
        </p:spPr>
        <p:txBody>
          <a:bodyPr/>
          <a:lstStyle/>
          <a:p>
            <a:r>
              <a:rPr lang="pt-BR" dirty="0"/>
              <a:t>Rotas do exemplo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8FE0BBEE-B574-6060-EE2F-65510A4B81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261975"/>
              </p:ext>
            </p:extLst>
          </p:nvPr>
        </p:nvGraphicFramePr>
        <p:xfrm>
          <a:off x="645696" y="959218"/>
          <a:ext cx="10515598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789">
                  <a:extLst>
                    <a:ext uri="{9D8B030D-6E8A-4147-A177-3AD203B41FA5}">
                      <a16:colId xmlns:a16="http://schemas.microsoft.com/office/drawing/2014/main" val="320080388"/>
                    </a:ext>
                  </a:extLst>
                </a:gridCol>
                <a:gridCol w="1211179">
                  <a:extLst>
                    <a:ext uri="{9D8B030D-6E8A-4147-A177-3AD203B41FA5}">
                      <a16:colId xmlns:a16="http://schemas.microsoft.com/office/drawing/2014/main" val="2346701789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3972145541"/>
                    </a:ext>
                  </a:extLst>
                </a:gridCol>
                <a:gridCol w="4279230">
                  <a:extLst>
                    <a:ext uri="{9D8B030D-6E8A-4147-A177-3AD203B41FA5}">
                      <a16:colId xmlns:a16="http://schemas.microsoft.com/office/drawing/2014/main" val="3465363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Verbo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Rota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envio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Funcionalidade/retorno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029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/</a:t>
                      </a:r>
                      <a:r>
                        <a:rPr lang="pt-BR" dirty="0" err="1"/>
                        <a:t>usuarios</a:t>
                      </a:r>
                      <a:endParaRPr lang="pt-BR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{</a:t>
                      </a:r>
                    </a:p>
                    <a:p>
                      <a:r>
                        <a:rPr lang="it-IT" dirty="0"/>
                        <a:t>	"nome":"helio ",</a:t>
                      </a:r>
                    </a:p>
                    <a:p>
                      <a:r>
                        <a:rPr lang="it-IT" dirty="0"/>
                        <a:t>	"email":"helioesperidiao@gmail.com",</a:t>
                      </a:r>
                    </a:p>
                    <a:p>
                      <a:r>
                        <a:rPr lang="it-IT" dirty="0"/>
                        <a:t>	"senha":"123456"</a:t>
                      </a:r>
                    </a:p>
                    <a:p>
                      <a:r>
                        <a:rPr lang="it-IT" dirty="0"/>
                        <a:t>}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Cadastra usuários no sistema.</a:t>
                      </a:r>
                    </a:p>
                    <a:p>
                      <a:r>
                        <a:rPr lang="pt-BR" dirty="0"/>
                        <a:t>Não é preciso enviar o token de autorização.</a:t>
                      </a:r>
                    </a:p>
                    <a:p>
                      <a:r>
                        <a:rPr lang="pt-BR" dirty="0"/>
                        <a:t>Neste Exemplo É possível cadastrar novos usuários sem a necessidade de ser autenticado.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952222"/>
                  </a:ext>
                </a:extLst>
              </a:tr>
            </a:tbl>
          </a:graphicData>
        </a:graphic>
      </p:graphicFrame>
      <p:pic>
        <p:nvPicPr>
          <p:cNvPr id="8" name="Imagem 7">
            <a:extLst>
              <a:ext uri="{FF2B5EF4-FFF2-40B4-BE49-F238E27FC236}">
                <a16:creationId xmlns:a16="http://schemas.microsoft.com/office/drawing/2014/main" id="{30288417-8BAF-6DEE-16FC-B4453492A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96" y="3234252"/>
            <a:ext cx="10515598" cy="324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21197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15F2E-9690-214D-4368-328ABCF71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358" y="0"/>
            <a:ext cx="10515600" cy="1325563"/>
          </a:xfrm>
        </p:spPr>
        <p:txBody>
          <a:bodyPr/>
          <a:lstStyle/>
          <a:p>
            <a:r>
              <a:rPr lang="pt-BR" dirty="0"/>
              <a:t>Rotas do exemplo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8FE0BBEE-B574-6060-EE2F-65510A4B81E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45696" y="959218"/>
          <a:ext cx="10515598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789">
                  <a:extLst>
                    <a:ext uri="{9D8B030D-6E8A-4147-A177-3AD203B41FA5}">
                      <a16:colId xmlns:a16="http://schemas.microsoft.com/office/drawing/2014/main" val="320080388"/>
                    </a:ext>
                  </a:extLst>
                </a:gridCol>
                <a:gridCol w="1211179">
                  <a:extLst>
                    <a:ext uri="{9D8B030D-6E8A-4147-A177-3AD203B41FA5}">
                      <a16:colId xmlns:a16="http://schemas.microsoft.com/office/drawing/2014/main" val="2346701789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3972145541"/>
                    </a:ext>
                  </a:extLst>
                </a:gridCol>
                <a:gridCol w="4279230">
                  <a:extLst>
                    <a:ext uri="{9D8B030D-6E8A-4147-A177-3AD203B41FA5}">
                      <a16:colId xmlns:a16="http://schemas.microsoft.com/office/drawing/2014/main" val="3465363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Verbo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Rota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envio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Funcionalidade/retorno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029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/</a:t>
                      </a:r>
                      <a:r>
                        <a:rPr lang="pt-BR" dirty="0" err="1"/>
                        <a:t>usuarios</a:t>
                      </a:r>
                      <a:endParaRPr lang="pt-BR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{</a:t>
                      </a:r>
                    </a:p>
                    <a:p>
                      <a:r>
                        <a:rPr lang="it-IT" dirty="0"/>
                        <a:t>	"nome":"helio ",</a:t>
                      </a:r>
                    </a:p>
                    <a:p>
                      <a:r>
                        <a:rPr lang="it-IT" dirty="0"/>
                        <a:t>	"email":"helioesperidiao@gmail.com",</a:t>
                      </a:r>
                    </a:p>
                    <a:p>
                      <a:r>
                        <a:rPr lang="it-IT" dirty="0"/>
                        <a:t>	"senha":"123456"</a:t>
                      </a:r>
                    </a:p>
                    <a:p>
                      <a:r>
                        <a:rPr lang="it-IT" dirty="0"/>
                        <a:t>}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Cadastra usuários no sistema.</a:t>
                      </a:r>
                    </a:p>
                    <a:p>
                      <a:r>
                        <a:rPr lang="pt-BR" dirty="0"/>
                        <a:t>Não é preciso enviar o token de autorização.</a:t>
                      </a:r>
                    </a:p>
                    <a:p>
                      <a:r>
                        <a:rPr lang="pt-BR" dirty="0"/>
                        <a:t>Neste Exemplo É possível cadastrar novos usuários sem a necessidade de ser autenticado.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952222"/>
                  </a:ext>
                </a:extLst>
              </a:tr>
            </a:tbl>
          </a:graphicData>
        </a:graphic>
      </p:graphicFrame>
      <p:pic>
        <p:nvPicPr>
          <p:cNvPr id="6" name="Imagem 5">
            <a:extLst>
              <a:ext uri="{FF2B5EF4-FFF2-40B4-BE49-F238E27FC236}">
                <a16:creationId xmlns:a16="http://schemas.microsoft.com/office/drawing/2014/main" id="{5FE6E831-EAC2-1373-0A6A-7137E3D3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96" y="3187734"/>
            <a:ext cx="9956214" cy="341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7513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15F2E-9690-214D-4368-328ABCF71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358" y="0"/>
            <a:ext cx="10515600" cy="1325563"/>
          </a:xfrm>
        </p:spPr>
        <p:txBody>
          <a:bodyPr/>
          <a:lstStyle/>
          <a:p>
            <a:r>
              <a:rPr lang="pt-BR" dirty="0"/>
              <a:t>Rotas do exemplo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8FE0BBEE-B574-6060-EE2F-65510A4B81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5466228"/>
              </p:ext>
            </p:extLst>
          </p:nvPr>
        </p:nvGraphicFramePr>
        <p:xfrm>
          <a:off x="838201" y="1215892"/>
          <a:ext cx="10515598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789">
                  <a:extLst>
                    <a:ext uri="{9D8B030D-6E8A-4147-A177-3AD203B41FA5}">
                      <a16:colId xmlns:a16="http://schemas.microsoft.com/office/drawing/2014/main" val="320080388"/>
                    </a:ext>
                  </a:extLst>
                </a:gridCol>
                <a:gridCol w="1211179">
                  <a:extLst>
                    <a:ext uri="{9D8B030D-6E8A-4147-A177-3AD203B41FA5}">
                      <a16:colId xmlns:a16="http://schemas.microsoft.com/office/drawing/2014/main" val="2346701789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3972145541"/>
                    </a:ext>
                  </a:extLst>
                </a:gridCol>
                <a:gridCol w="4279230">
                  <a:extLst>
                    <a:ext uri="{9D8B030D-6E8A-4147-A177-3AD203B41FA5}">
                      <a16:colId xmlns:a16="http://schemas.microsoft.com/office/drawing/2014/main" val="3465363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Verbo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Rota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envio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Funcionalidade/retorno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029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GET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/</a:t>
                      </a:r>
                      <a:r>
                        <a:rPr lang="pt-BR" dirty="0" err="1"/>
                        <a:t>usuarios</a:t>
                      </a:r>
                      <a:endParaRPr lang="pt-BR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Header/</a:t>
                      </a:r>
                      <a:r>
                        <a:rPr lang="pt-BR" dirty="0" err="1"/>
                        <a:t>Authorization</a:t>
                      </a:r>
                      <a:r>
                        <a:rPr lang="pt-BR" dirty="0"/>
                        <a:t>:</a:t>
                      </a:r>
                      <a:br>
                        <a:rPr lang="pt-BR" dirty="0"/>
                      </a:br>
                      <a:r>
                        <a:rPr lang="pt-BR" dirty="0" err="1"/>
                        <a:t>Bearer</a:t>
                      </a:r>
                      <a:r>
                        <a:rPr lang="pt-BR" dirty="0"/>
                        <a:t> &lt;token&gt;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Verificar usuário e senha e retornar token de acesso.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952222"/>
                  </a:ext>
                </a:extLst>
              </a:tr>
            </a:tbl>
          </a:graphicData>
        </a:graphic>
      </p:graphicFrame>
      <p:pic>
        <p:nvPicPr>
          <p:cNvPr id="9" name="Imagem 8">
            <a:extLst>
              <a:ext uri="{FF2B5EF4-FFF2-40B4-BE49-F238E27FC236}">
                <a16:creationId xmlns:a16="http://schemas.microsoft.com/office/drawing/2014/main" id="{17297F31-E0DD-3EC7-71F5-13D7FAD5F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2541455"/>
            <a:ext cx="10531331" cy="357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60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15F2E-9690-214D-4368-328ABCF71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358" y="0"/>
            <a:ext cx="10515600" cy="1325563"/>
          </a:xfrm>
        </p:spPr>
        <p:txBody>
          <a:bodyPr/>
          <a:lstStyle/>
          <a:p>
            <a:r>
              <a:rPr lang="pt-BR" dirty="0"/>
              <a:t>Rotas do exemplo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8FE0BBEE-B574-6060-EE2F-65510A4B81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3699575"/>
              </p:ext>
            </p:extLst>
          </p:nvPr>
        </p:nvGraphicFramePr>
        <p:xfrm>
          <a:off x="838201" y="1215892"/>
          <a:ext cx="10515598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789">
                  <a:extLst>
                    <a:ext uri="{9D8B030D-6E8A-4147-A177-3AD203B41FA5}">
                      <a16:colId xmlns:a16="http://schemas.microsoft.com/office/drawing/2014/main" val="320080388"/>
                    </a:ext>
                  </a:extLst>
                </a:gridCol>
                <a:gridCol w="2205789">
                  <a:extLst>
                    <a:ext uri="{9D8B030D-6E8A-4147-A177-3AD203B41FA5}">
                      <a16:colId xmlns:a16="http://schemas.microsoft.com/office/drawing/2014/main" val="2346701789"/>
                    </a:ext>
                  </a:extLst>
                </a:gridCol>
                <a:gridCol w="2967790">
                  <a:extLst>
                    <a:ext uri="{9D8B030D-6E8A-4147-A177-3AD203B41FA5}">
                      <a16:colId xmlns:a16="http://schemas.microsoft.com/office/drawing/2014/main" val="3972145541"/>
                    </a:ext>
                  </a:extLst>
                </a:gridCol>
                <a:gridCol w="4279230">
                  <a:extLst>
                    <a:ext uri="{9D8B030D-6E8A-4147-A177-3AD203B41FA5}">
                      <a16:colId xmlns:a16="http://schemas.microsoft.com/office/drawing/2014/main" val="3465363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Verbo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Rota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envio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Funcionalidade/retorno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029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put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/</a:t>
                      </a:r>
                      <a:r>
                        <a:rPr lang="pt-BR" dirty="0" err="1"/>
                        <a:t>usuarios</a:t>
                      </a:r>
                      <a:r>
                        <a:rPr lang="pt-BR" dirty="0"/>
                        <a:t>/{</a:t>
                      </a:r>
                      <a:r>
                        <a:rPr lang="pt-BR" dirty="0" err="1"/>
                        <a:t>idUsuario</a:t>
                      </a:r>
                      <a:r>
                        <a:rPr lang="pt-BR" dirty="0"/>
                        <a:t>}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Header/</a:t>
                      </a:r>
                      <a:r>
                        <a:rPr lang="pt-BR" dirty="0" err="1"/>
                        <a:t>Authorization</a:t>
                      </a:r>
                      <a:r>
                        <a:rPr lang="pt-BR" dirty="0"/>
                        <a:t>:</a:t>
                      </a:r>
                      <a:br>
                        <a:rPr lang="pt-BR" dirty="0"/>
                      </a:br>
                      <a:r>
                        <a:rPr lang="pt-BR" dirty="0" err="1"/>
                        <a:t>Bearer</a:t>
                      </a:r>
                      <a:r>
                        <a:rPr lang="pt-BR" dirty="0"/>
                        <a:t> &lt;token&gt;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Atualiza usuário se o token for valido.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952222"/>
                  </a:ext>
                </a:extLst>
              </a:tr>
            </a:tbl>
          </a:graphicData>
        </a:graphic>
      </p:graphicFrame>
      <p:pic>
        <p:nvPicPr>
          <p:cNvPr id="5" name="Imagem 4">
            <a:extLst>
              <a:ext uri="{FF2B5EF4-FFF2-40B4-BE49-F238E27FC236}">
                <a16:creationId xmlns:a16="http://schemas.microsoft.com/office/drawing/2014/main" id="{9E566DFE-E421-CC84-7FBF-2D015FEBC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2695689"/>
            <a:ext cx="10270787" cy="329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03172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635AAA-CB3F-987A-8BEF-50FECC983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Rota delete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70C29A0-C30E-CFEB-5808-46473FAE0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A2EC5B9-0624-4DC8-D279-32A99372A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429000"/>
            <a:ext cx="10688542" cy="2343477"/>
          </a:xfrm>
          <a:prstGeom prst="rect">
            <a:avLst/>
          </a:prstGeom>
        </p:spPr>
      </p:pic>
      <p:graphicFrame>
        <p:nvGraphicFramePr>
          <p:cNvPr id="6" name="Tabela 4">
            <a:extLst>
              <a:ext uri="{FF2B5EF4-FFF2-40B4-BE49-F238E27FC236}">
                <a16:creationId xmlns:a16="http://schemas.microsoft.com/office/drawing/2014/main" id="{D1E26ADE-5F84-C9A9-8D7B-15B813825B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3574478"/>
              </p:ext>
            </p:extLst>
          </p:nvPr>
        </p:nvGraphicFramePr>
        <p:xfrm>
          <a:off x="838202" y="2016582"/>
          <a:ext cx="10515598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789">
                  <a:extLst>
                    <a:ext uri="{9D8B030D-6E8A-4147-A177-3AD203B41FA5}">
                      <a16:colId xmlns:a16="http://schemas.microsoft.com/office/drawing/2014/main" val="320080388"/>
                    </a:ext>
                  </a:extLst>
                </a:gridCol>
                <a:gridCol w="2205789">
                  <a:extLst>
                    <a:ext uri="{9D8B030D-6E8A-4147-A177-3AD203B41FA5}">
                      <a16:colId xmlns:a16="http://schemas.microsoft.com/office/drawing/2014/main" val="2346701789"/>
                    </a:ext>
                  </a:extLst>
                </a:gridCol>
                <a:gridCol w="2967790">
                  <a:extLst>
                    <a:ext uri="{9D8B030D-6E8A-4147-A177-3AD203B41FA5}">
                      <a16:colId xmlns:a16="http://schemas.microsoft.com/office/drawing/2014/main" val="3972145541"/>
                    </a:ext>
                  </a:extLst>
                </a:gridCol>
                <a:gridCol w="4279230">
                  <a:extLst>
                    <a:ext uri="{9D8B030D-6E8A-4147-A177-3AD203B41FA5}">
                      <a16:colId xmlns:a16="http://schemas.microsoft.com/office/drawing/2014/main" val="3465363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Verbo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Rota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envio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Funcionalidade/retorno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029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DELETE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/</a:t>
                      </a:r>
                      <a:r>
                        <a:rPr lang="pt-BR" dirty="0" err="1"/>
                        <a:t>usuarios</a:t>
                      </a:r>
                      <a:r>
                        <a:rPr lang="pt-BR" dirty="0"/>
                        <a:t>/{</a:t>
                      </a:r>
                      <a:r>
                        <a:rPr lang="pt-BR" dirty="0" err="1"/>
                        <a:t>idUsuario</a:t>
                      </a:r>
                      <a:r>
                        <a:rPr lang="pt-BR" dirty="0"/>
                        <a:t>}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Header/</a:t>
                      </a:r>
                      <a:r>
                        <a:rPr lang="pt-BR" dirty="0" err="1"/>
                        <a:t>Authorization</a:t>
                      </a:r>
                      <a:r>
                        <a:rPr lang="pt-BR" dirty="0"/>
                        <a:t>:</a:t>
                      </a:r>
                      <a:br>
                        <a:rPr lang="pt-BR" dirty="0"/>
                      </a:br>
                      <a:r>
                        <a:rPr lang="pt-BR" dirty="0" err="1"/>
                        <a:t>Bearer</a:t>
                      </a:r>
                      <a:r>
                        <a:rPr lang="pt-BR" dirty="0"/>
                        <a:t> &lt;token&gt;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Exclui o usuário se o token for valido.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952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0313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93F02C4-129C-E2BD-4D20-0FA5AEAC7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RFCs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D8729B19-D539-6592-D8E3-F6188060EC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4805949"/>
              </p:ext>
            </p:extLst>
          </p:nvPr>
        </p:nvGraphicFramePr>
        <p:xfrm>
          <a:off x="4563378" y="671322"/>
          <a:ext cx="7103848" cy="5515356"/>
        </p:xfrm>
        <a:graphic>
          <a:graphicData uri="http://schemas.openxmlformats.org/drawingml/2006/table">
            <a:tbl>
              <a:tblPr/>
              <a:tblGrid>
                <a:gridCol w="3680985">
                  <a:extLst>
                    <a:ext uri="{9D8B030D-6E8A-4147-A177-3AD203B41FA5}">
                      <a16:colId xmlns:a16="http://schemas.microsoft.com/office/drawing/2014/main" val="346607081"/>
                    </a:ext>
                  </a:extLst>
                </a:gridCol>
                <a:gridCol w="3422863">
                  <a:extLst>
                    <a:ext uri="{9D8B030D-6E8A-4147-A177-3AD203B41FA5}">
                      <a16:colId xmlns:a16="http://schemas.microsoft.com/office/drawing/2014/main" val="3336488682"/>
                    </a:ext>
                  </a:extLst>
                </a:gridCol>
              </a:tblGrid>
              <a:tr h="919226"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NAT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3022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08381"/>
                  </a:ext>
                </a:extLst>
              </a:tr>
              <a:tr h="919226"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POP3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1939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030968"/>
                  </a:ext>
                </a:extLst>
              </a:tr>
              <a:tr h="919226"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SMTP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5321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750285"/>
                  </a:ext>
                </a:extLst>
              </a:tr>
              <a:tr h="919226"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SSH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4251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384624"/>
                  </a:ext>
                </a:extLst>
              </a:tr>
              <a:tr h="919226"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TCP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793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596527"/>
                  </a:ext>
                </a:extLst>
              </a:tr>
              <a:tr h="919226"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UDP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3300" b="0">
                          <a:effectLst/>
                          <a:latin typeface="inherit"/>
                        </a:rPr>
                        <a:t>768</a:t>
                      </a:r>
                    </a:p>
                  </a:txBody>
                  <a:tcPr marL="174625" marR="174625" marT="174625" marB="17462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1389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1792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0B31C2-AFD6-7A93-821E-B3FA9956D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JSON Web Tokens (</a:t>
            </a:r>
            <a:r>
              <a:rPr lang="pt-BR" dirty="0" err="1"/>
              <a:t>JWT</a:t>
            </a:r>
            <a:r>
              <a:rPr lang="pt-BR" dirty="0"/>
              <a:t>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2AA091D-1021-9696-987D-437B19591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JSON Web Token, é um padrão aberto e bem documentado, definido pela </a:t>
            </a:r>
            <a:r>
              <a:rPr lang="pt-BR" b="1" dirty="0" err="1">
                <a:solidFill>
                  <a:srgbClr val="FF0000"/>
                </a:solidFill>
              </a:rPr>
              <a:t>RFC</a:t>
            </a:r>
            <a:r>
              <a:rPr lang="pt-BR" b="1" dirty="0">
                <a:solidFill>
                  <a:srgbClr val="FF0000"/>
                </a:solidFill>
              </a:rPr>
              <a:t>-7519</a:t>
            </a:r>
            <a:r>
              <a:rPr lang="pt-BR" dirty="0"/>
              <a:t>, que estabelece uma forma simples, compacta e segura de transmitir e armazenar objetos JSON entre diferentes aplicações.</a:t>
            </a:r>
          </a:p>
          <a:p>
            <a:pPr lvl="1"/>
            <a:r>
              <a:rPr lang="pt-BR" dirty="0"/>
              <a:t>Veja o padrão: https://datatracker.ietf.org/doc/html/rfc7519</a:t>
            </a:r>
          </a:p>
          <a:p>
            <a:r>
              <a:rPr lang="pt-BR" dirty="0"/>
              <a:t> Sua ampla utilização ocorre principalmente na validação de serviços em Web Services. </a:t>
            </a:r>
          </a:p>
          <a:p>
            <a:r>
              <a:rPr lang="pt-BR" dirty="0"/>
              <a:t>A razão para isso é que os dados contidos em um token podem ser verificados a qualquer momento devido à sua assinatura digital.</a:t>
            </a:r>
          </a:p>
        </p:txBody>
      </p:sp>
    </p:spTree>
    <p:extLst>
      <p:ext uri="{BB962C8B-B14F-4D97-AF65-F5344CB8AC3E}">
        <p14:creationId xmlns:p14="http://schemas.microsoft.com/office/powerpoint/2010/main" val="3626779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6811</Words>
  <Application>Microsoft Office PowerPoint</Application>
  <PresentationFormat>Widescreen</PresentationFormat>
  <Paragraphs>669</Paragraphs>
  <Slides>75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75</vt:i4>
      </vt:variant>
    </vt:vector>
  </HeadingPairs>
  <TitlesOfParts>
    <vt:vector size="81" baseType="lpstr">
      <vt:lpstr>Arial</vt:lpstr>
      <vt:lpstr>Calibri</vt:lpstr>
      <vt:lpstr>Calibri Light</vt:lpstr>
      <vt:lpstr>Courier New</vt:lpstr>
      <vt:lpstr>inherit</vt:lpstr>
      <vt:lpstr>Tema do Office</vt:lpstr>
      <vt:lpstr>JWT JSON Web Token</vt:lpstr>
      <vt:lpstr>Web Services</vt:lpstr>
      <vt:lpstr>Token – contexto de autenticação</vt:lpstr>
      <vt:lpstr>O que são tokens?</vt:lpstr>
      <vt:lpstr>IETF - Internet Engineering Task Force</vt:lpstr>
      <vt:lpstr>RFC - Request for Comments </vt:lpstr>
      <vt:lpstr>RFCs</vt:lpstr>
      <vt:lpstr>RFCs</vt:lpstr>
      <vt:lpstr>JSON Web Tokens (JWT)</vt:lpstr>
      <vt:lpstr>Quando e onde eu posso usar um JWT?</vt:lpstr>
      <vt:lpstr>Terminologias</vt:lpstr>
      <vt:lpstr>Componentes básicos de um JSON Web Token </vt:lpstr>
      <vt:lpstr>Exemplo de um token</vt:lpstr>
      <vt:lpstr>Apresentação do PowerPoint</vt:lpstr>
      <vt:lpstr>Estrutura</vt:lpstr>
      <vt:lpstr>Base64Url/Base64</vt:lpstr>
      <vt:lpstr>Header</vt:lpstr>
      <vt:lpstr>Header</vt:lpstr>
      <vt:lpstr>Payload </vt:lpstr>
      <vt:lpstr>Apresentação do PowerPoint</vt:lpstr>
      <vt:lpstr>Payload</vt:lpstr>
      <vt:lpstr>Payload: claims RFC 7519</vt:lpstr>
      <vt:lpstr>resumo</vt:lpstr>
      <vt:lpstr>Signature</vt:lpstr>
      <vt:lpstr>HS256</vt:lpstr>
      <vt:lpstr>Algoritmos de criptografia.</vt:lpstr>
      <vt:lpstr>Os algoritmos de criptografia.</vt:lpstr>
      <vt:lpstr>Segurança em ataque de força bruta</vt:lpstr>
      <vt:lpstr>Arquitetura</vt:lpstr>
      <vt:lpstr>Arquitetura</vt:lpstr>
      <vt:lpstr>Arquitetura</vt:lpstr>
      <vt:lpstr>Apresentação do PowerPoint</vt:lpstr>
      <vt:lpstr>Qual vantagem na utilização do JWT? Segurança </vt:lpstr>
      <vt:lpstr>Qual vantagem na utilização do JWT? Portabilidade </vt:lpstr>
      <vt:lpstr>Qual vantagem na utilização do JWT? Escalabilidade</vt:lpstr>
      <vt:lpstr>Qual vantagem na utilização do JWT? Desempenho</vt:lpstr>
      <vt:lpstr>Qual vantagem na utilização do JWT? Flexibilidade</vt:lpstr>
      <vt:lpstr>Quais as desvantagens?</vt:lpstr>
      <vt:lpstr>Quais as desvantagens?</vt:lpstr>
      <vt:lpstr>Quais as desvantagens?</vt:lpstr>
      <vt:lpstr>https://jwt.io/</vt:lpstr>
      <vt:lpstr>Observe</vt:lpstr>
      <vt:lpstr>Observe</vt:lpstr>
      <vt:lpstr>Tente você</vt:lpstr>
      <vt:lpstr>Implementação</vt:lpstr>
      <vt:lpstr>Esquema e arquivos</vt:lpstr>
      <vt:lpstr>TokenJWT.php</vt:lpstr>
      <vt:lpstr>TokenJWT.php  Atributos</vt:lpstr>
      <vt:lpstr>TokenJWT.php  gerarToken($jsonDados)</vt:lpstr>
      <vt:lpstr>TokenJWT.php  validarToken($headers)</vt:lpstr>
      <vt:lpstr>Usuarios.php</vt:lpstr>
      <vt:lpstr>jsonSerialize()</vt:lpstr>
      <vt:lpstr>create()</vt:lpstr>
      <vt:lpstr>usuarioExiste()</vt:lpstr>
      <vt:lpstr>delete()</vt:lpstr>
      <vt:lpstr>update()</vt:lpstr>
      <vt:lpstr>read()</vt:lpstr>
      <vt:lpstr>readAll()</vt:lpstr>
      <vt:lpstr>verificarUsuarioSenha()</vt:lpstr>
      <vt:lpstr>Index.php</vt:lpstr>
      <vt:lpstr>Index.php</vt:lpstr>
      <vt:lpstr>Index.php</vt:lpstr>
      <vt:lpstr>Index.php</vt:lpstr>
      <vt:lpstr>Index.php</vt:lpstr>
      <vt:lpstr>Index.php</vt:lpstr>
      <vt:lpstr>Index.php</vt:lpstr>
      <vt:lpstr>Rotas do exemplo</vt:lpstr>
      <vt:lpstr>Adicione o atributo Authorization  fornecer o valor: Bearer &lt;token&gt;</vt:lpstr>
      <vt:lpstr>Caso seja enviado um token errado</vt:lpstr>
      <vt:lpstr>Não esqueça de enviar o token no cabeçalho</vt:lpstr>
      <vt:lpstr>Rotas do exemplo</vt:lpstr>
      <vt:lpstr>Rotas do exemplo</vt:lpstr>
      <vt:lpstr>Rotas do exemplo</vt:lpstr>
      <vt:lpstr>Rotas do exemplo</vt:lpstr>
      <vt:lpstr>Rota delete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JWT JSON Web Token</dc:title>
  <dc:creator>Hélio Lourenço Esperidião Ferreira</dc:creator>
  <cp:lastModifiedBy>Hélio Lourenço Esperidião Ferreira</cp:lastModifiedBy>
  <cp:revision>21</cp:revision>
  <dcterms:created xsi:type="dcterms:W3CDTF">2023-07-26T22:44:14Z</dcterms:created>
  <dcterms:modified xsi:type="dcterms:W3CDTF">2023-08-05T20:38:35Z</dcterms:modified>
</cp:coreProperties>
</file>