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93" r:id="rId4"/>
    <p:sldId id="294" r:id="rId5"/>
    <p:sldId id="296" r:id="rId6"/>
    <p:sldId id="298" r:id="rId7"/>
    <p:sldId id="291" r:id="rId8"/>
    <p:sldId id="259" r:id="rId9"/>
    <p:sldId id="257" r:id="rId10"/>
    <p:sldId id="258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70" r:id="rId19"/>
    <p:sldId id="267" r:id="rId20"/>
    <p:sldId id="268" r:id="rId21"/>
    <p:sldId id="269" r:id="rId22"/>
    <p:sldId id="272" r:id="rId23"/>
    <p:sldId id="273" r:id="rId24"/>
    <p:sldId id="271" r:id="rId25"/>
    <p:sldId id="274" r:id="rId26"/>
    <p:sldId id="299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90" r:id="rId37"/>
    <p:sldId id="275" r:id="rId38"/>
    <p:sldId id="276" r:id="rId39"/>
    <p:sldId id="286" r:id="rId40"/>
    <p:sldId id="288" r:id="rId41"/>
    <p:sldId id="289" r:id="rId4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1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B68487-6144-9B00-E09B-8FB2E39217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737F1ED-23E8-CBCF-F158-6E3E81878A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89BBE03-C4AA-6497-FD81-B8B61FB77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DDA4-EC51-452A-B959-4DDA52FC9E8D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786F112-84A7-3607-79D4-B2A493714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60AEFD5-C30D-E7D6-9C16-2391B2547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02230-13BE-409D-8C49-D3E3EED21DC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956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17DCAC-ECF1-6D78-C6F8-E18B5D5CB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EFC0D4F-F96A-FA08-7B12-E6258B0A24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A9F4E09-0036-96DA-4254-0DD32F419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DDA4-EC51-452A-B959-4DDA52FC9E8D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A0A515B-271C-DB99-85C0-D2B1A1DD5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91CA55D-BAF6-68E9-9687-F815F8120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02230-13BE-409D-8C49-D3E3EED21DC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2465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2A7A161-3EC7-4079-E51D-C1D13D1F92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3D178BA-851B-9A36-8266-331D26E6FE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A95477B-514E-0032-4961-2F76FBAE2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DDA4-EC51-452A-B959-4DDA52FC9E8D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E1B6259-6F8E-507F-BCA4-354F50644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B88B9E6-7B8A-B48B-1C74-81A975A35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02230-13BE-409D-8C49-D3E3EED21DC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5187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9B4215-6390-E23B-7133-0AF2EFECE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FB285FD-0E71-D488-01AA-5444A69FA3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DB2056E-1978-FC37-C29C-FFF4AE3F5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DDA4-EC51-452A-B959-4DDA52FC9E8D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F0D1172-F94A-9EF2-2FEE-32F55CBB3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02EE9CA-E0BA-2EE2-1383-ECA90EC6A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02230-13BE-409D-8C49-D3E3EED21DC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1945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8C72CF-A6B4-CE97-F3ED-B04F88C70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52ED3EF-4682-55A4-C8CA-6FA275B69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537FE4F-6534-B804-CE2E-7364DE49F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DDA4-EC51-452A-B959-4DDA52FC9E8D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18C3E7F-E681-2D81-884E-917C23A21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4FE6496-044C-0AA4-CEFC-25F674BA8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02230-13BE-409D-8C49-D3E3EED21DC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0512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BE4460-84B0-FCF2-78DE-28D63B70A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5A9E7AC-97B5-A804-E156-205A7EFC54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0815DA7-2E3F-35FC-245D-87A21E6F18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E675028-F359-7978-4BE9-25FE6E0A7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DDA4-EC51-452A-B959-4DDA52FC9E8D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AEE965E-6EA9-EE4B-6F6E-5E0B9E3E7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084168A-851D-15C1-6B85-446A13C7D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02230-13BE-409D-8C49-D3E3EED21DC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1684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307685-C6FE-F601-A9CE-64E159E50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4A0592C-76A4-0BEA-D39E-476BF64E1C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1F2DBDB-61AD-CC86-D1E2-846CF4E631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88A45BCF-078D-B8C7-F240-B77AB2A637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DDF3325A-C902-91A9-BAD3-5567D770B9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E253EAB-344D-87B3-D82F-64C37BF13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DDA4-EC51-452A-B959-4DDA52FC9E8D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0A0ED68-B8CA-5042-C76B-AAD467CF1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E7465FA0-0DD8-4DDD-7C4A-A61219BEF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02230-13BE-409D-8C49-D3E3EED21DC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8350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034628-B315-C2A3-95E1-F86C32B56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1FFCEEC-8C8B-4B73-F3C9-B94FA1A88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DDA4-EC51-452A-B959-4DDA52FC9E8D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9AA26E30-78A6-58D6-D874-69978BC33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E0ABCE6-3D11-B20C-1E99-39FA333EF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02230-13BE-409D-8C49-D3E3EED21DC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8838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9EA68257-50CA-BCD5-29C2-838102670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DDA4-EC51-452A-B959-4DDA52FC9E8D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5FF50F2-162B-FECB-01E2-C7BB71274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F8E9BF05-D703-A44A-2538-B92E7CAF0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02230-13BE-409D-8C49-D3E3EED21DC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6835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C51334-32D0-A51A-A676-E2DD4CAE9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6D7814-4FCC-F9C3-BDA8-CACB0476A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5F029CF-E159-A969-9BCA-7FAC91F304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57EC3C4-17D8-D03E-5943-61AD1F77E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DDA4-EC51-452A-B959-4DDA52FC9E8D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66D0F54-5C53-24F8-7B8F-B1F26CFF7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5B1E10D-166F-ABB4-E65E-61BAE3D72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02230-13BE-409D-8C49-D3E3EED21DC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1323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F8344E-4BF7-90CF-74A7-36A29C2E0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1B2310AA-4BE9-4FB7-D4E2-F08C4484F6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AF88FED-DC8C-02B6-44FE-C38333D05E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3DCD7B5-28DA-1780-258D-368C53C9F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DDA4-EC51-452A-B959-4DDA52FC9E8D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9F1B0C8-03D4-0CF4-63BA-526A7B9AC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BBD69A5-7756-54E0-96F5-A6D28C39A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02230-13BE-409D-8C49-D3E3EED21DC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7651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3F8478F9-BEA9-7B82-BD2A-7C868EE54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D1B486B-A967-DA56-C0C3-193B60233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23A783E-B73C-F5FA-1042-39348EABF7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9DDA4-EC51-452A-B959-4DDA52FC9E8D}" type="datetimeFigureOut">
              <a:rPr lang="pt-BR" smtClean="0"/>
              <a:t>05/08/2023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7F81A38-2000-1B77-5399-9D65CEE776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A8C0218-969E-96FF-F3F3-7F4D503AF9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02230-13BE-409D-8C49-D3E3EED21DC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3297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2B577FF9-3543-4875-815D-3D87BD8A20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569B2A7-2360-69AA-A2B5-39FF1D2F4A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815" y="798703"/>
            <a:ext cx="5221185" cy="3072015"/>
          </a:xfrm>
        </p:spPr>
        <p:txBody>
          <a:bodyPr anchor="b">
            <a:normAutofit/>
          </a:bodyPr>
          <a:lstStyle/>
          <a:p>
            <a:r>
              <a:rPr lang="pt-BR"/>
              <a:t>Introdução ao framework Python flask</a:t>
            </a:r>
            <a:endParaRPr lang="pt-B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5844F55-0542-BDAF-11A4-1562C045BD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0148" y="3962792"/>
            <a:ext cx="5221185" cy="2102108"/>
          </a:xfrm>
        </p:spPr>
        <p:txBody>
          <a:bodyPr anchor="t">
            <a:normAutofit/>
          </a:bodyPr>
          <a:lstStyle/>
          <a:p>
            <a:r>
              <a:rPr lang="pt-BR"/>
              <a:t>Prof. Me. Hélio Esperidião</a:t>
            </a:r>
            <a:endParaRPr lang="pt-BR" dirty="0"/>
          </a:p>
        </p:txBody>
      </p:sp>
      <p:sp>
        <p:nvSpPr>
          <p:cNvPr id="1033" name="Freeform: Shape 1032">
            <a:extLst>
              <a:ext uri="{FF2B5EF4-FFF2-40B4-BE49-F238E27FC236}">
                <a16:creationId xmlns:a16="http://schemas.microsoft.com/office/drawing/2014/main" id="{F5569EEC-E12F-4856-B407-02B2813A4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04059" y="0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5" name="Freeform: Shape 1034">
            <a:extLst>
              <a:ext uri="{FF2B5EF4-FFF2-40B4-BE49-F238E27FC236}">
                <a16:creationId xmlns:a16="http://schemas.microsoft.com/office/drawing/2014/main" id="{CF860788-3A6A-45A3-B3F1-06F159665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67336" y="1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6" name="Picture 2" descr="Flask là gì? Giới thiệu về Flask của Python">
            <a:extLst>
              <a:ext uri="{FF2B5EF4-FFF2-40B4-BE49-F238E27FC236}">
                <a16:creationId xmlns:a16="http://schemas.microsoft.com/office/drawing/2014/main" id="{6D6E820B-A155-3396-DF40-84D551C750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51243" y="1698280"/>
            <a:ext cx="4939504" cy="3078493"/>
          </a:xfrm>
          <a:custGeom>
            <a:avLst/>
            <a:gdLst/>
            <a:ahLst/>
            <a:cxnLst/>
            <a:rect l="l" t="t" r="r" b="b"/>
            <a:pathLst>
              <a:path w="4579832" h="5347063">
                <a:moveTo>
                  <a:pt x="106985" y="0"/>
                </a:moveTo>
                <a:lnTo>
                  <a:pt x="4472847" y="0"/>
                </a:lnTo>
                <a:cubicBezTo>
                  <a:pt x="4531933" y="0"/>
                  <a:pt x="4579832" y="47899"/>
                  <a:pt x="4579832" y="106985"/>
                </a:cubicBezTo>
                <a:lnTo>
                  <a:pt x="4579832" y="5240078"/>
                </a:lnTo>
                <a:cubicBezTo>
                  <a:pt x="4579832" y="5299164"/>
                  <a:pt x="4531933" y="5347063"/>
                  <a:pt x="4472847" y="5347063"/>
                </a:cubicBezTo>
                <a:lnTo>
                  <a:pt x="106985" y="5347063"/>
                </a:lnTo>
                <a:cubicBezTo>
                  <a:pt x="47899" y="5347063"/>
                  <a:pt x="0" y="5299164"/>
                  <a:pt x="0" y="5240078"/>
                </a:cubicBezTo>
                <a:lnTo>
                  <a:pt x="0" y="106985"/>
                </a:lnTo>
                <a:cubicBezTo>
                  <a:pt x="0" y="47899"/>
                  <a:pt x="47899" y="0"/>
                  <a:pt x="106985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4" name="Freeform: Shape 1036">
            <a:extLst>
              <a:ext uri="{FF2B5EF4-FFF2-40B4-BE49-F238E27FC236}">
                <a16:creationId xmlns:a16="http://schemas.microsoft.com/office/drawing/2014/main" id="{DF1E3393-B852-4883-B778-ED3525112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32259" y="2916245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2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5" name="Freeform: Shape 1038">
            <a:extLst>
              <a:ext uri="{FF2B5EF4-FFF2-40B4-BE49-F238E27FC236}">
                <a16:creationId xmlns:a16="http://schemas.microsoft.com/office/drawing/2014/main" id="{39853D09-4205-4CC7-83EB-288E886AC9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8440" y="5717906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6" name="Freeform: Shape 1040">
            <a:extLst>
              <a:ext uri="{FF2B5EF4-FFF2-40B4-BE49-F238E27FC236}">
                <a16:creationId xmlns:a16="http://schemas.microsoft.com/office/drawing/2014/main" id="{0D040B79-3E73-4A31-840D-D6B9C9FDFC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47511" y="6258756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43" name="Freeform: Shape 1042">
            <a:extLst>
              <a:ext uri="{FF2B5EF4-FFF2-40B4-BE49-F238E27FC236}">
                <a16:creationId xmlns:a16="http://schemas.microsoft.com/office/drawing/2014/main" id="{156C6AE5-3F8B-42AC-9EA4-1B686A11E9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43820" y="5835650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3265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B0532B-47EE-F994-10F3-3F145285E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Crie o arquivo C:\apiTeste\</a:t>
            </a:r>
            <a:r>
              <a:rPr lang="pt-BR" b="1" dirty="0">
                <a:solidFill>
                  <a:srgbClr val="FF0000"/>
                </a:solidFill>
              </a:rPr>
              <a:t>app.py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3318FE8-20F3-FD06-153F-D24CEC10EB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err="1"/>
              <a:t>from</a:t>
            </a:r>
            <a:r>
              <a:rPr lang="pt-BR" dirty="0"/>
              <a:t> </a:t>
            </a:r>
            <a:r>
              <a:rPr lang="pt-BR" dirty="0" err="1"/>
              <a:t>flask</a:t>
            </a:r>
            <a:r>
              <a:rPr lang="pt-BR" dirty="0"/>
              <a:t> </a:t>
            </a:r>
            <a:r>
              <a:rPr lang="pt-BR" dirty="0" err="1"/>
              <a:t>import</a:t>
            </a:r>
            <a:r>
              <a:rPr lang="pt-BR" dirty="0"/>
              <a:t> </a:t>
            </a:r>
            <a:r>
              <a:rPr lang="pt-BR" dirty="0" err="1"/>
              <a:t>Flask</a:t>
            </a:r>
            <a:endParaRPr lang="pt-BR" dirty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app = </a:t>
            </a:r>
            <a:r>
              <a:rPr lang="pt-BR" dirty="0" err="1"/>
              <a:t>Flask</a:t>
            </a:r>
            <a:r>
              <a:rPr lang="pt-BR" dirty="0"/>
              <a:t>("</a:t>
            </a:r>
            <a:r>
              <a:rPr lang="pt-BR" dirty="0">
                <a:highlight>
                  <a:srgbClr val="FFFF00"/>
                </a:highlight>
              </a:rPr>
              <a:t>Minha API</a:t>
            </a:r>
            <a:r>
              <a:rPr lang="pt-BR" dirty="0"/>
              <a:t>")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>
                <a:highlight>
                  <a:srgbClr val="00FF00"/>
                </a:highlight>
              </a:rPr>
              <a:t>#rota para a raiz: </a:t>
            </a:r>
            <a:r>
              <a:rPr lang="pt-BR" dirty="0" err="1">
                <a:highlight>
                  <a:srgbClr val="00FF00"/>
                </a:highlight>
              </a:rPr>
              <a:t>localhost:8081</a:t>
            </a:r>
            <a:r>
              <a:rPr lang="pt-BR" dirty="0">
                <a:highlight>
                  <a:srgbClr val="00FF00"/>
                </a:highlight>
              </a:rPr>
              <a:t>/</a:t>
            </a:r>
          </a:p>
          <a:p>
            <a:pPr marL="0" indent="0">
              <a:buNone/>
            </a:pPr>
            <a:r>
              <a:rPr lang="pt-BR" dirty="0"/>
              <a:t>@app.route('/') </a:t>
            </a:r>
            <a:r>
              <a:rPr lang="pt-BR" dirty="0">
                <a:highlight>
                  <a:srgbClr val="00FF00"/>
                </a:highlight>
              </a:rPr>
              <a:t>#função que tratará a rota</a:t>
            </a:r>
          </a:p>
          <a:p>
            <a:pPr marL="0" indent="0">
              <a:buNone/>
            </a:pPr>
            <a:r>
              <a:rPr lang="pt-BR" dirty="0" err="1"/>
              <a:t>def</a:t>
            </a:r>
            <a:r>
              <a:rPr lang="pt-BR" dirty="0"/>
              <a:t> inicio():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return</a:t>
            </a:r>
            <a:r>
              <a:rPr lang="pt-BR" dirty="0"/>
              <a:t> '</a:t>
            </a:r>
            <a:r>
              <a:rPr lang="pt-BR" dirty="0" err="1"/>
              <a:t>Ola</a:t>
            </a:r>
            <a:r>
              <a:rPr lang="pt-BR" dirty="0"/>
              <a:t> Hélio :)',200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04719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83AB09-BF34-F931-2410-D4F3E38B6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rodar a aplicação?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464985E-E831-58AC-8CAD-0AAB3845F1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/>
              <a:t>No console vá até a pasta onde está salvo o arquivo app.py </a:t>
            </a:r>
            <a:br>
              <a:rPr lang="pt-BR" dirty="0"/>
            </a:br>
            <a:r>
              <a:rPr lang="pt-BR" dirty="0"/>
              <a:t>(C:\</a:t>
            </a:r>
            <a:r>
              <a:rPr lang="pt-BR" dirty="0" err="1"/>
              <a:t>apiTeste</a:t>
            </a:r>
            <a:r>
              <a:rPr lang="pt-BR" dirty="0"/>
              <a:t>)</a:t>
            </a:r>
          </a:p>
          <a:p>
            <a:r>
              <a:rPr lang="pt-BR" dirty="0"/>
              <a:t>Digite no console:</a:t>
            </a:r>
          </a:p>
          <a:p>
            <a:pPr lvl="2"/>
            <a:r>
              <a:rPr lang="en-US" dirty="0"/>
              <a:t>flask --app </a:t>
            </a:r>
            <a:r>
              <a:rPr lang="en-US" dirty="0">
                <a:highlight>
                  <a:srgbClr val="FFFF00"/>
                </a:highlight>
              </a:rPr>
              <a:t>app.py</a:t>
            </a:r>
            <a:r>
              <a:rPr lang="en-US" dirty="0"/>
              <a:t> --debug </a:t>
            </a:r>
            <a:r>
              <a:rPr lang="en-US" dirty="0">
                <a:highlight>
                  <a:srgbClr val="FFFF00"/>
                </a:highlight>
              </a:rPr>
              <a:t>run</a:t>
            </a:r>
            <a:r>
              <a:rPr lang="en-US" dirty="0"/>
              <a:t> -p </a:t>
            </a:r>
            <a:r>
              <a:rPr lang="en-US" dirty="0">
                <a:highlight>
                  <a:srgbClr val="FFFF00"/>
                </a:highlight>
              </a:rPr>
              <a:t>8081</a:t>
            </a:r>
            <a:endParaRPr lang="pt-BR" dirty="0">
              <a:highlight>
                <a:srgbClr val="FFFF00"/>
              </a:highlight>
            </a:endParaRPr>
          </a:p>
          <a:p>
            <a:r>
              <a:rPr lang="pt-BR" dirty="0">
                <a:solidFill>
                  <a:srgbClr val="FF0000"/>
                </a:solidFill>
              </a:rPr>
              <a:t>--app</a:t>
            </a:r>
            <a:r>
              <a:rPr lang="pt-BR" dirty="0"/>
              <a:t>: defina o nome do arquivo que será executado.</a:t>
            </a:r>
          </a:p>
          <a:p>
            <a:r>
              <a:rPr lang="pt-BR" dirty="0">
                <a:solidFill>
                  <a:srgbClr val="FF0000"/>
                </a:solidFill>
              </a:rPr>
              <a:t>--debug</a:t>
            </a:r>
            <a:r>
              <a:rPr lang="pt-BR" dirty="0"/>
              <a:t>: flag que define modo </a:t>
            </a:r>
            <a:r>
              <a:rPr lang="pt-BR" dirty="0">
                <a:solidFill>
                  <a:srgbClr val="FF0000"/>
                </a:solidFill>
              </a:rPr>
              <a:t>debug,</a:t>
            </a:r>
            <a:r>
              <a:rPr lang="pt-BR" dirty="0"/>
              <a:t> utilizado para os desenvolvedores testem suas aplicações.  Faz </a:t>
            </a:r>
            <a:r>
              <a:rPr lang="pt-BR" dirty="0" err="1"/>
              <a:t>reload</a:t>
            </a:r>
            <a:r>
              <a:rPr lang="pt-BR" dirty="0"/>
              <a:t> toda vez que acontecer uma modificação em seu código fonte.</a:t>
            </a:r>
            <a:endParaRPr lang="pt-BR" u="sng" dirty="0"/>
          </a:p>
          <a:p>
            <a:r>
              <a:rPr lang="pt-BR" dirty="0"/>
              <a:t>-p:</a:t>
            </a:r>
            <a:r>
              <a:rPr lang="pt-BR" u="sng" dirty="0"/>
              <a:t> Define a porta onde o serviço irá rodar.</a:t>
            </a:r>
          </a:p>
          <a:p>
            <a:pPr lvl="1"/>
            <a:r>
              <a:rPr lang="pt-BR" u="sng" dirty="0"/>
              <a:t>Ps. Não rodar na porta 8080  nos laboratórios pois essa porta é para o apache.</a:t>
            </a:r>
          </a:p>
          <a:p>
            <a:pPr lvl="1"/>
            <a:r>
              <a:rPr lang="pt-BR" u="sng" dirty="0"/>
              <a:t>Não rodar na porta 80 nos laboratórios.</a:t>
            </a:r>
          </a:p>
          <a:p>
            <a:pPr lvl="1"/>
            <a:r>
              <a:rPr lang="pt-BR" dirty="0"/>
              <a:t>Tipicamente o </a:t>
            </a:r>
            <a:r>
              <a:rPr lang="pt-BR" dirty="0" err="1"/>
              <a:t>flask</a:t>
            </a:r>
            <a:r>
              <a:rPr lang="pt-BR" dirty="0"/>
              <a:t> pode rodar na porta 5000/3000/8081.</a:t>
            </a:r>
          </a:p>
        </p:txBody>
      </p:sp>
    </p:spTree>
    <p:extLst>
      <p:ext uri="{BB962C8B-B14F-4D97-AF65-F5344CB8AC3E}">
        <p14:creationId xmlns:p14="http://schemas.microsoft.com/office/powerpoint/2010/main" val="2210889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D792C3-281D-BE81-E06B-E2FD7AE87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Para testar utilize o </a:t>
            </a:r>
            <a:r>
              <a:rPr lang="pt-BR" dirty="0" err="1"/>
              <a:t>insomnia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E16DBE7-E340-AF0C-34F1-AADA5A72FA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4CE9D36-CB80-3DAC-275D-05D6B0C70C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612" y="2452121"/>
            <a:ext cx="9431066" cy="177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896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7794C4-C13E-0EFB-BA07-B9C7A0C27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Exemplo: API Retângulo </a:t>
            </a:r>
          </a:p>
        </p:txBody>
      </p:sp>
      <p:graphicFrame>
        <p:nvGraphicFramePr>
          <p:cNvPr id="4" name="Tabela 4">
            <a:extLst>
              <a:ext uri="{FF2B5EF4-FFF2-40B4-BE49-F238E27FC236}">
                <a16:creationId xmlns:a16="http://schemas.microsoft.com/office/drawing/2014/main" id="{EF25FAFF-04AD-D633-76BE-9D65D002FD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729011"/>
              </p:ext>
            </p:extLst>
          </p:nvPr>
        </p:nvGraphicFramePr>
        <p:xfrm>
          <a:off x="540327" y="1908386"/>
          <a:ext cx="9892147" cy="393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2769">
                  <a:extLst>
                    <a:ext uri="{9D8B030D-6E8A-4147-A177-3AD203B41FA5}">
                      <a16:colId xmlns:a16="http://schemas.microsoft.com/office/drawing/2014/main" val="3534028523"/>
                    </a:ext>
                  </a:extLst>
                </a:gridCol>
                <a:gridCol w="2886349">
                  <a:extLst>
                    <a:ext uri="{9D8B030D-6E8A-4147-A177-3AD203B41FA5}">
                      <a16:colId xmlns:a16="http://schemas.microsoft.com/office/drawing/2014/main" val="23476279"/>
                    </a:ext>
                  </a:extLst>
                </a:gridCol>
                <a:gridCol w="2237114">
                  <a:extLst>
                    <a:ext uri="{9D8B030D-6E8A-4147-A177-3AD203B41FA5}">
                      <a16:colId xmlns:a16="http://schemas.microsoft.com/office/drawing/2014/main" val="3654809625"/>
                    </a:ext>
                  </a:extLst>
                </a:gridCol>
                <a:gridCol w="3585915">
                  <a:extLst>
                    <a:ext uri="{9D8B030D-6E8A-4147-A177-3AD203B41FA5}">
                      <a16:colId xmlns:a16="http://schemas.microsoft.com/office/drawing/2014/main" val="3859388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Método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Rota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Corpo requisição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Retorno API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1980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Get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/</a:t>
                      </a:r>
                      <a:r>
                        <a:rPr lang="pt-BR" dirty="0" err="1"/>
                        <a:t>retangulos</a:t>
                      </a:r>
                      <a:r>
                        <a:rPr lang="pt-BR" dirty="0"/>
                        <a:t>/</a:t>
                      </a:r>
                      <a:r>
                        <a:rPr lang="pt-BR" dirty="0" err="1"/>
                        <a:t>areas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{</a:t>
                      </a:r>
                    </a:p>
                    <a:p>
                      <a:r>
                        <a:rPr lang="pt-BR" dirty="0"/>
                        <a:t>"</a:t>
                      </a:r>
                      <a:r>
                        <a:rPr lang="pt-BR" dirty="0" err="1"/>
                        <a:t>largura":5</a:t>
                      </a:r>
                      <a:r>
                        <a:rPr lang="pt-BR" dirty="0"/>
                        <a:t>,</a:t>
                      </a:r>
                    </a:p>
                    <a:p>
                      <a:r>
                        <a:rPr lang="pt-BR" dirty="0"/>
                        <a:t>"</a:t>
                      </a:r>
                      <a:r>
                        <a:rPr lang="pt-BR" dirty="0" err="1"/>
                        <a:t>altura":10</a:t>
                      </a:r>
                      <a:endParaRPr lang="pt-BR" dirty="0"/>
                    </a:p>
                    <a:p>
                      <a:r>
                        <a:rPr lang="pt-BR" dirty="0"/>
                        <a:t>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{</a:t>
                      </a:r>
                    </a:p>
                    <a:p>
                      <a:r>
                        <a:rPr lang="pt-BR" dirty="0"/>
                        <a:t>"</a:t>
                      </a:r>
                      <a:r>
                        <a:rPr lang="pt-BR" dirty="0" err="1"/>
                        <a:t>area</a:t>
                      </a:r>
                      <a:r>
                        <a:rPr lang="pt-BR" dirty="0"/>
                        <a:t>": 50</a:t>
                      </a:r>
                    </a:p>
                    <a:p>
                      <a:r>
                        <a:rPr lang="pt-BR" dirty="0"/>
                        <a:t>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4184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/</a:t>
                      </a:r>
                      <a:r>
                        <a:rPr lang="pt-BR" dirty="0" err="1"/>
                        <a:t>retangulos</a:t>
                      </a:r>
                      <a:r>
                        <a:rPr lang="pt-BR" dirty="0"/>
                        <a:t>/</a:t>
                      </a:r>
                      <a:r>
                        <a:rPr lang="pt-BR" dirty="0" err="1"/>
                        <a:t>perimetros</a:t>
                      </a:r>
                      <a:endParaRPr lang="pt-BR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{</a:t>
                      </a:r>
                    </a:p>
                    <a:p>
                      <a:r>
                        <a:rPr lang="pt-BR" dirty="0"/>
                        <a:t>"</a:t>
                      </a:r>
                      <a:r>
                        <a:rPr lang="pt-BR" dirty="0" err="1"/>
                        <a:t>largura":5</a:t>
                      </a:r>
                      <a:r>
                        <a:rPr lang="pt-BR" dirty="0"/>
                        <a:t>,</a:t>
                      </a:r>
                    </a:p>
                    <a:p>
                      <a:r>
                        <a:rPr lang="pt-BR" dirty="0"/>
                        <a:t>"</a:t>
                      </a:r>
                      <a:r>
                        <a:rPr lang="pt-BR" dirty="0" err="1"/>
                        <a:t>altura":10</a:t>
                      </a:r>
                      <a:endParaRPr lang="pt-BR" dirty="0"/>
                    </a:p>
                    <a:p>
                      <a:r>
                        <a:rPr lang="pt-BR" dirty="0"/>
                        <a:t>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{</a:t>
                      </a:r>
                    </a:p>
                    <a:p>
                      <a:r>
                        <a:rPr lang="pt-BR" dirty="0"/>
                        <a:t>"</a:t>
                      </a:r>
                      <a:r>
                        <a:rPr lang="pt-BR" dirty="0" err="1"/>
                        <a:t>perimetro</a:t>
                      </a:r>
                      <a:r>
                        <a:rPr lang="pt-BR" dirty="0"/>
                        <a:t>": 30</a:t>
                      </a:r>
                    </a:p>
                    <a:p>
                      <a:r>
                        <a:rPr lang="pt-BR" dirty="0"/>
                        <a:t>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270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/</a:t>
                      </a:r>
                      <a:r>
                        <a:rPr lang="pt-BR" dirty="0" err="1"/>
                        <a:t>retangulos</a:t>
                      </a:r>
                      <a:r>
                        <a:rPr lang="pt-BR" dirty="0"/>
                        <a:t>/diagonais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{</a:t>
                      </a:r>
                    </a:p>
                    <a:p>
                      <a:r>
                        <a:rPr lang="pt-BR" dirty="0"/>
                        <a:t>"</a:t>
                      </a:r>
                      <a:r>
                        <a:rPr lang="pt-BR" dirty="0" err="1"/>
                        <a:t>largura":5</a:t>
                      </a:r>
                      <a:r>
                        <a:rPr lang="pt-BR" dirty="0"/>
                        <a:t>,</a:t>
                      </a:r>
                    </a:p>
                    <a:p>
                      <a:r>
                        <a:rPr lang="pt-BR" dirty="0"/>
                        <a:t>"</a:t>
                      </a:r>
                      <a:r>
                        <a:rPr lang="pt-BR" dirty="0" err="1"/>
                        <a:t>altura":10</a:t>
                      </a:r>
                      <a:endParaRPr lang="pt-BR" dirty="0"/>
                    </a:p>
                    <a:p>
                      <a:r>
                        <a:rPr lang="pt-BR" dirty="0"/>
                        <a:t>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{</a:t>
                      </a:r>
                    </a:p>
                    <a:p>
                      <a:r>
                        <a:rPr lang="pt-BR" dirty="0"/>
                        <a:t>"diagonal": 11.180339887498949</a:t>
                      </a:r>
                    </a:p>
                    <a:p>
                      <a:r>
                        <a:rPr lang="pt-BR" dirty="0"/>
                        <a:t>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26678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0462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6A8E80-3BCA-AB0F-28B9-DD479ACE2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App.py – 1/4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BB7EAFC-7E6D-2725-6380-F93842B33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644" y="1825625"/>
            <a:ext cx="10839796" cy="4351338"/>
          </a:xfrm>
        </p:spPr>
        <p:txBody>
          <a:bodyPr/>
          <a:lstStyle/>
          <a:p>
            <a:pPr marL="0" indent="0">
              <a:buNone/>
            </a:pPr>
            <a:r>
              <a:rPr lang="pt-BR" dirty="0" err="1"/>
              <a:t>from</a:t>
            </a:r>
            <a:r>
              <a:rPr lang="pt-BR" dirty="0"/>
              <a:t> </a:t>
            </a:r>
            <a:r>
              <a:rPr lang="pt-BR" dirty="0" err="1"/>
              <a:t>flask</a:t>
            </a:r>
            <a:r>
              <a:rPr lang="pt-BR" dirty="0"/>
              <a:t> </a:t>
            </a:r>
            <a:r>
              <a:rPr lang="pt-BR" dirty="0" err="1"/>
              <a:t>import</a:t>
            </a:r>
            <a:r>
              <a:rPr lang="pt-BR" dirty="0"/>
              <a:t> </a:t>
            </a:r>
            <a:r>
              <a:rPr lang="pt-BR" dirty="0" err="1"/>
              <a:t>Flask</a:t>
            </a:r>
            <a:r>
              <a:rPr lang="pt-BR" dirty="0"/>
              <a:t>      #</a:t>
            </a:r>
          </a:p>
          <a:p>
            <a:pPr marL="0" indent="0">
              <a:buNone/>
            </a:pPr>
            <a:r>
              <a:rPr lang="pt-BR" dirty="0" err="1"/>
              <a:t>from</a:t>
            </a:r>
            <a:r>
              <a:rPr lang="pt-BR" dirty="0"/>
              <a:t> </a:t>
            </a:r>
            <a:r>
              <a:rPr lang="pt-BR" dirty="0" err="1"/>
              <a:t>flask</a:t>
            </a:r>
            <a:r>
              <a:rPr lang="pt-BR" dirty="0"/>
              <a:t> </a:t>
            </a:r>
            <a:r>
              <a:rPr lang="pt-BR" dirty="0" err="1"/>
              <a:t>import</a:t>
            </a:r>
            <a:r>
              <a:rPr lang="pt-BR" dirty="0"/>
              <a:t> </a:t>
            </a:r>
            <a:r>
              <a:rPr lang="pt-BR" dirty="0" err="1"/>
              <a:t>request</a:t>
            </a:r>
            <a:r>
              <a:rPr lang="pt-BR" dirty="0"/>
              <a:t> </a:t>
            </a:r>
            <a:r>
              <a:rPr lang="pt-BR" dirty="0">
                <a:highlight>
                  <a:srgbClr val="FFFF00"/>
                </a:highlight>
              </a:rPr>
              <a:t>#para trabalhar com a requisição http</a:t>
            </a:r>
          </a:p>
          <a:p>
            <a:pPr marL="0" indent="0">
              <a:buNone/>
            </a:pPr>
            <a:r>
              <a:rPr lang="pt-BR" dirty="0" err="1"/>
              <a:t>from</a:t>
            </a:r>
            <a:r>
              <a:rPr lang="pt-BR" dirty="0"/>
              <a:t> </a:t>
            </a:r>
            <a:r>
              <a:rPr lang="pt-BR" dirty="0" err="1"/>
              <a:t>flask</a:t>
            </a:r>
            <a:r>
              <a:rPr lang="pt-BR" dirty="0"/>
              <a:t> </a:t>
            </a:r>
            <a:r>
              <a:rPr lang="pt-BR" dirty="0" err="1"/>
              <a:t>import</a:t>
            </a:r>
            <a:r>
              <a:rPr lang="pt-BR" dirty="0"/>
              <a:t> </a:t>
            </a:r>
            <a:r>
              <a:rPr lang="pt-BR" dirty="0" err="1"/>
              <a:t>jsonify</a:t>
            </a:r>
            <a:r>
              <a:rPr lang="pt-BR" dirty="0"/>
              <a:t> </a:t>
            </a:r>
            <a:r>
              <a:rPr lang="pt-BR" dirty="0">
                <a:highlight>
                  <a:srgbClr val="FFFF00"/>
                </a:highlight>
              </a:rPr>
              <a:t>#para converter em </a:t>
            </a:r>
            <a:r>
              <a:rPr lang="pt-BR" dirty="0" err="1">
                <a:highlight>
                  <a:srgbClr val="FFFF00"/>
                </a:highlight>
              </a:rPr>
              <a:t>json</a:t>
            </a:r>
            <a:endParaRPr lang="pt-BR" dirty="0"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lang="pt-BR" dirty="0" err="1"/>
              <a:t>import</a:t>
            </a:r>
            <a:r>
              <a:rPr lang="pt-BR" dirty="0"/>
              <a:t> </a:t>
            </a:r>
            <a:r>
              <a:rPr lang="pt-BR" dirty="0" err="1"/>
              <a:t>math</a:t>
            </a:r>
            <a:endParaRPr lang="pt-BR" dirty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app = </a:t>
            </a:r>
            <a:r>
              <a:rPr lang="pt-BR" dirty="0" err="1"/>
              <a:t>Flask</a:t>
            </a:r>
            <a:r>
              <a:rPr lang="pt-BR" dirty="0"/>
              <a:t>("Minha API") </a:t>
            </a:r>
            <a:r>
              <a:rPr lang="pt-BR" dirty="0">
                <a:highlight>
                  <a:srgbClr val="FFFF00"/>
                </a:highlight>
              </a:rPr>
              <a:t>#cria uma instância de </a:t>
            </a:r>
            <a:r>
              <a:rPr lang="pt-BR" dirty="0" err="1">
                <a:highlight>
                  <a:srgbClr val="FFFF00"/>
                </a:highlight>
              </a:rPr>
              <a:t>flask</a:t>
            </a:r>
            <a:endParaRPr lang="pt-BR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977023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56D78F-3017-71FC-ED35-017A36F4E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App.py – 2/4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465E1B5-27E4-8232-498C-886A2DA81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55" y="1825625"/>
            <a:ext cx="11080865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BR" dirty="0"/>
              <a:t>@app.route('</a:t>
            </a:r>
            <a:r>
              <a:rPr lang="pt-BR" dirty="0">
                <a:solidFill>
                  <a:srgbClr val="FF0000"/>
                </a:solidFill>
              </a:rPr>
              <a:t>/retangulos/areas</a:t>
            </a:r>
            <a:r>
              <a:rPr lang="pt-BR" dirty="0"/>
              <a:t>',methods=[</a:t>
            </a:r>
            <a:r>
              <a:rPr lang="pt-BR" dirty="0">
                <a:solidFill>
                  <a:srgbClr val="FF0000"/>
                </a:solidFill>
              </a:rPr>
              <a:t>'GET</a:t>
            </a:r>
            <a:r>
              <a:rPr lang="pt-BR" dirty="0"/>
              <a:t>'])</a:t>
            </a:r>
            <a:r>
              <a:rPr lang="pt-BR" dirty="0">
                <a:highlight>
                  <a:srgbClr val="FFFF00"/>
                </a:highlight>
              </a:rPr>
              <a:t> #define a rota e o método http</a:t>
            </a:r>
          </a:p>
          <a:p>
            <a:pPr marL="0" indent="0">
              <a:buNone/>
            </a:pPr>
            <a:r>
              <a:rPr lang="pt-BR" dirty="0" err="1"/>
              <a:t>def</a:t>
            </a:r>
            <a:r>
              <a:rPr lang="pt-BR" dirty="0"/>
              <a:t> </a:t>
            </a:r>
            <a:r>
              <a:rPr lang="pt-BR" dirty="0" err="1"/>
              <a:t>retangulos_areas</a:t>
            </a:r>
            <a:r>
              <a:rPr lang="pt-BR" dirty="0"/>
              <a:t>(): </a:t>
            </a:r>
            <a:r>
              <a:rPr lang="pt-BR" dirty="0">
                <a:highlight>
                  <a:srgbClr val="FFFF00"/>
                </a:highlight>
              </a:rPr>
              <a:t>#define a função que tratará a rota acima</a:t>
            </a:r>
          </a:p>
          <a:p>
            <a:pPr marL="0" indent="0">
              <a:buNone/>
            </a:pPr>
            <a:r>
              <a:rPr lang="pt-BR" dirty="0"/>
              <a:t>    dados = </a:t>
            </a:r>
            <a:r>
              <a:rPr lang="pt-BR" dirty="0" err="1"/>
              <a:t>request.</a:t>
            </a:r>
            <a:r>
              <a:rPr lang="pt-BR" dirty="0" err="1">
                <a:highlight>
                  <a:srgbClr val="00FF00"/>
                </a:highlight>
              </a:rPr>
              <a:t>json</a:t>
            </a:r>
            <a:r>
              <a:rPr lang="pt-BR" dirty="0"/>
              <a:t> </a:t>
            </a:r>
            <a:r>
              <a:rPr lang="pt-BR" dirty="0">
                <a:highlight>
                  <a:srgbClr val="FFFF00"/>
                </a:highlight>
              </a:rPr>
              <a:t>#recupera dados que vieram no corpo da requisição http</a:t>
            </a:r>
          </a:p>
          <a:p>
            <a:pPr marL="0" indent="0">
              <a:buNone/>
            </a:pPr>
            <a:r>
              <a:rPr lang="pt-BR" dirty="0"/>
              <a:t>    largura = dados['largura'] </a:t>
            </a:r>
          </a:p>
          <a:p>
            <a:pPr marL="0" indent="0">
              <a:buNone/>
            </a:pPr>
            <a:r>
              <a:rPr lang="pt-BR" dirty="0"/>
              <a:t>    altura = dados['altura']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caluloArea</a:t>
            </a:r>
            <a:r>
              <a:rPr lang="pt-BR" dirty="0"/>
              <a:t>= largura*altura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jsonResposta</a:t>
            </a:r>
            <a:r>
              <a:rPr lang="pt-BR" dirty="0"/>
              <a:t> = </a:t>
            </a:r>
            <a:r>
              <a:rPr lang="pt-BR" dirty="0" err="1"/>
              <a:t>jsonify</a:t>
            </a:r>
            <a:r>
              <a:rPr lang="pt-BR" dirty="0"/>
              <a:t>( </a:t>
            </a:r>
            <a:r>
              <a:rPr lang="pt-BR" dirty="0">
                <a:highlight>
                  <a:srgbClr val="FFFF00"/>
                </a:highlight>
              </a:rPr>
              <a:t>#monta </a:t>
            </a:r>
            <a:r>
              <a:rPr lang="pt-BR" dirty="0" err="1">
                <a:highlight>
                  <a:srgbClr val="FFFF00"/>
                </a:highlight>
              </a:rPr>
              <a:t>json</a:t>
            </a:r>
            <a:r>
              <a:rPr lang="pt-BR" dirty="0">
                <a:highlight>
                  <a:srgbClr val="FFFF00"/>
                </a:highlight>
              </a:rPr>
              <a:t> de resposta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area</a:t>
            </a:r>
            <a:r>
              <a:rPr lang="pt-BR" dirty="0"/>
              <a:t>=</a:t>
            </a:r>
            <a:r>
              <a:rPr lang="pt-BR" dirty="0" err="1"/>
              <a:t>caluloArea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    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jsonResposta</a:t>
            </a:r>
            <a:r>
              <a:rPr lang="pt-BR" dirty="0"/>
              <a:t> ,200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343267DF-F7EE-B38F-3D19-A8047B610A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9808"/>
          <a:stretch/>
        </p:blipFill>
        <p:spPr>
          <a:xfrm>
            <a:off x="6392487" y="3001874"/>
            <a:ext cx="5437870" cy="1310613"/>
          </a:xfrm>
          <a:prstGeom prst="rect">
            <a:avLst/>
          </a:prstGeom>
        </p:spPr>
      </p:pic>
      <p:cxnSp>
        <p:nvCxnSpPr>
          <p:cNvPr id="6" name="Conector de Seta Reta 5">
            <a:extLst>
              <a:ext uri="{FF2B5EF4-FFF2-40B4-BE49-F238E27FC236}">
                <a16:creationId xmlns:a16="http://schemas.microsoft.com/office/drawing/2014/main" id="{6A26DE4A-11FA-4B61-BF8C-5523428B21CD}"/>
              </a:ext>
            </a:extLst>
          </p:cNvPr>
          <p:cNvCxnSpPr>
            <a:cxnSpLocks/>
          </p:cNvCxnSpPr>
          <p:nvPr/>
        </p:nvCxnSpPr>
        <p:spPr>
          <a:xfrm>
            <a:off x="3524596" y="2859578"/>
            <a:ext cx="3208713" cy="1141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0088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D1A350-E37C-B43B-3D94-E9F39D914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App.py – 3/4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B38061E-5D63-FCBD-7573-121814897D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BR" dirty="0"/>
              <a:t>@app.route('/</a:t>
            </a:r>
            <a:r>
              <a:rPr lang="pt-BR" dirty="0">
                <a:solidFill>
                  <a:srgbClr val="FF0000"/>
                </a:solidFill>
              </a:rPr>
              <a:t>retangulos/perimetros</a:t>
            </a:r>
            <a:r>
              <a:rPr lang="pt-BR" dirty="0"/>
              <a:t>',methods=[</a:t>
            </a:r>
            <a:r>
              <a:rPr lang="pt-BR" dirty="0">
                <a:solidFill>
                  <a:srgbClr val="FF0000"/>
                </a:solidFill>
              </a:rPr>
              <a:t>'GET</a:t>
            </a:r>
            <a:r>
              <a:rPr lang="pt-BR" dirty="0"/>
              <a:t>'])</a:t>
            </a:r>
          </a:p>
          <a:p>
            <a:pPr marL="0" indent="0">
              <a:buNone/>
            </a:pPr>
            <a:r>
              <a:rPr lang="pt-BR" dirty="0" err="1"/>
              <a:t>def</a:t>
            </a:r>
            <a:r>
              <a:rPr lang="pt-BR" dirty="0"/>
              <a:t> </a:t>
            </a:r>
            <a:r>
              <a:rPr lang="pt-BR" dirty="0" err="1"/>
              <a:t>retangulos_perimetros</a:t>
            </a:r>
            <a:r>
              <a:rPr lang="pt-BR" dirty="0"/>
              <a:t>():</a:t>
            </a:r>
          </a:p>
          <a:p>
            <a:pPr marL="0" indent="0">
              <a:buNone/>
            </a:pPr>
            <a:r>
              <a:rPr lang="pt-BR" dirty="0"/>
              <a:t>    dados = </a:t>
            </a:r>
            <a:r>
              <a:rPr lang="pt-BR" dirty="0" err="1"/>
              <a:t>request.json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    largura = dados['largura']</a:t>
            </a:r>
          </a:p>
          <a:p>
            <a:pPr marL="0" indent="0">
              <a:buNone/>
            </a:pPr>
            <a:r>
              <a:rPr lang="pt-BR" dirty="0"/>
              <a:t>    altura = dados['altura']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caluloPerimetro</a:t>
            </a:r>
            <a:r>
              <a:rPr lang="pt-BR" dirty="0"/>
              <a:t>= 2* largura+ 2*altura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jsonResposta</a:t>
            </a:r>
            <a:r>
              <a:rPr lang="pt-BR" dirty="0"/>
              <a:t> = </a:t>
            </a:r>
            <a:r>
              <a:rPr lang="pt-BR" dirty="0" err="1"/>
              <a:t>jsonify</a:t>
            </a:r>
            <a:r>
              <a:rPr lang="pt-BR" dirty="0"/>
              <a:t>(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perimetro</a:t>
            </a:r>
            <a:r>
              <a:rPr lang="pt-BR" dirty="0"/>
              <a:t>=</a:t>
            </a:r>
            <a:r>
              <a:rPr lang="pt-BR" dirty="0" err="1"/>
              <a:t>caluloPerimetro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    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jsonResposta</a:t>
            </a:r>
            <a:r>
              <a:rPr lang="pt-BR" dirty="0"/>
              <a:t> ,200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9DDC47BE-03A8-3D04-8DFE-69D259F9E4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7828" y="4743910"/>
            <a:ext cx="6287446" cy="127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3908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2FECD4-34F4-B7AB-1822-CD3D2E17C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App.py – 4/4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D36CF8D-AE49-45D6-7ACA-598E798D29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BR" dirty="0"/>
              <a:t>@app.route('</a:t>
            </a:r>
            <a:r>
              <a:rPr lang="pt-BR" dirty="0">
                <a:solidFill>
                  <a:srgbClr val="FF0000"/>
                </a:solidFill>
              </a:rPr>
              <a:t>/retangulos/diagonais</a:t>
            </a:r>
            <a:r>
              <a:rPr lang="pt-BR" dirty="0"/>
              <a:t>',methods=[</a:t>
            </a:r>
            <a:r>
              <a:rPr lang="pt-BR" dirty="0">
                <a:solidFill>
                  <a:srgbClr val="FF0000"/>
                </a:solidFill>
              </a:rPr>
              <a:t>'GET</a:t>
            </a:r>
            <a:r>
              <a:rPr lang="pt-BR" dirty="0"/>
              <a:t>'])</a:t>
            </a:r>
          </a:p>
          <a:p>
            <a:pPr marL="0" indent="0">
              <a:buNone/>
            </a:pPr>
            <a:r>
              <a:rPr lang="pt-BR" dirty="0" err="1"/>
              <a:t>def</a:t>
            </a:r>
            <a:r>
              <a:rPr lang="pt-BR" dirty="0"/>
              <a:t> </a:t>
            </a:r>
            <a:r>
              <a:rPr lang="pt-BR" dirty="0" err="1"/>
              <a:t>retangulos_diagonais</a:t>
            </a:r>
            <a:r>
              <a:rPr lang="pt-BR" dirty="0"/>
              <a:t>():</a:t>
            </a:r>
          </a:p>
          <a:p>
            <a:pPr marL="0" indent="0">
              <a:buNone/>
            </a:pPr>
            <a:r>
              <a:rPr lang="pt-BR" dirty="0"/>
              <a:t>    dados = </a:t>
            </a:r>
            <a:r>
              <a:rPr lang="pt-BR" dirty="0" err="1"/>
              <a:t>request.json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    largura = dados['largura']</a:t>
            </a:r>
          </a:p>
          <a:p>
            <a:pPr marL="0" indent="0">
              <a:buNone/>
            </a:pPr>
            <a:r>
              <a:rPr lang="pt-BR" dirty="0"/>
              <a:t>    altura = dados['altura']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caluloDiagonal</a:t>
            </a:r>
            <a:r>
              <a:rPr lang="pt-BR" dirty="0"/>
              <a:t>= </a:t>
            </a:r>
            <a:r>
              <a:rPr lang="pt-BR" dirty="0" err="1"/>
              <a:t>math.sqrt</a:t>
            </a:r>
            <a:r>
              <a:rPr lang="pt-BR" dirty="0"/>
              <a:t>(largura*largura + altura*altura)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jsonResposta</a:t>
            </a:r>
            <a:r>
              <a:rPr lang="pt-BR" dirty="0"/>
              <a:t> = </a:t>
            </a:r>
            <a:r>
              <a:rPr lang="pt-BR" dirty="0" err="1"/>
              <a:t>jsonify</a:t>
            </a:r>
            <a:r>
              <a:rPr lang="pt-BR" dirty="0"/>
              <a:t>(</a:t>
            </a:r>
          </a:p>
          <a:p>
            <a:pPr marL="0" indent="0">
              <a:buNone/>
            </a:pPr>
            <a:r>
              <a:rPr lang="pt-BR" dirty="0"/>
              <a:t>        diagonal=</a:t>
            </a:r>
            <a:r>
              <a:rPr lang="pt-BR" dirty="0" err="1"/>
              <a:t>caluloDiagonal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    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jsonResposta</a:t>
            </a:r>
            <a:r>
              <a:rPr lang="pt-BR" dirty="0"/>
              <a:t> ,200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9E7C7DD9-58FB-DD32-AC06-4DFECF9A7A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9047" y="4722019"/>
            <a:ext cx="6560655" cy="1235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286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EF4C4C-5F43-7C86-050B-8467561CB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testes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7988B7B-184A-94DB-EC4D-02044FEB3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4763D89-E997-B5A9-40E9-29294B8661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309" y="1338766"/>
            <a:ext cx="7935432" cy="1533739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C6BF83D6-B4E8-AD92-D638-BE2866469D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3493" y="3036408"/>
            <a:ext cx="7983064" cy="1619476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A2F8B023-6E27-03B4-7689-49F2586022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7309" y="4819787"/>
            <a:ext cx="7992590" cy="150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6232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32D1E8-B9F5-BF66-D169-F387FE07A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Parâmetros pela URI</a:t>
            </a:r>
          </a:p>
        </p:txBody>
      </p:sp>
      <p:graphicFrame>
        <p:nvGraphicFramePr>
          <p:cNvPr id="4" name="Tabela 4">
            <a:extLst>
              <a:ext uri="{FF2B5EF4-FFF2-40B4-BE49-F238E27FC236}">
                <a16:creationId xmlns:a16="http://schemas.microsoft.com/office/drawing/2014/main" id="{3BE2536B-B7E9-3BEA-31CD-3115B75E9B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2771191"/>
              </p:ext>
            </p:extLst>
          </p:nvPr>
        </p:nvGraphicFramePr>
        <p:xfrm>
          <a:off x="838201" y="1796750"/>
          <a:ext cx="10679226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2675">
                  <a:extLst>
                    <a:ext uri="{9D8B030D-6E8A-4147-A177-3AD203B41FA5}">
                      <a16:colId xmlns:a16="http://schemas.microsoft.com/office/drawing/2014/main" val="23476279"/>
                    </a:ext>
                  </a:extLst>
                </a:gridCol>
                <a:gridCol w="3537284">
                  <a:extLst>
                    <a:ext uri="{9D8B030D-6E8A-4147-A177-3AD203B41FA5}">
                      <a16:colId xmlns:a16="http://schemas.microsoft.com/office/drawing/2014/main" val="3654809625"/>
                    </a:ext>
                  </a:extLst>
                </a:gridCol>
                <a:gridCol w="3379267">
                  <a:extLst>
                    <a:ext uri="{9D8B030D-6E8A-4147-A177-3AD203B41FA5}">
                      <a16:colId xmlns:a16="http://schemas.microsoft.com/office/drawing/2014/main" val="3859388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Rota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Corpo requisição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Retorno API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1980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/</a:t>
                      </a:r>
                      <a:r>
                        <a:rPr lang="pt-BR" dirty="0" err="1"/>
                        <a:t>retangulos</a:t>
                      </a:r>
                      <a:r>
                        <a:rPr lang="pt-BR" dirty="0"/>
                        <a:t>/</a:t>
                      </a:r>
                      <a:r>
                        <a:rPr lang="pt-BR" dirty="0" err="1"/>
                        <a:t>areas</a:t>
                      </a:r>
                      <a:r>
                        <a:rPr lang="pt-BR" dirty="0"/>
                        <a:t>/largura/altura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/</a:t>
                      </a:r>
                      <a:r>
                        <a:rPr lang="pt-BR" dirty="0" err="1"/>
                        <a:t>retangulos</a:t>
                      </a:r>
                      <a:r>
                        <a:rPr lang="pt-BR" dirty="0"/>
                        <a:t>/</a:t>
                      </a:r>
                      <a:r>
                        <a:rPr lang="pt-BR" dirty="0" err="1"/>
                        <a:t>areas</a:t>
                      </a:r>
                      <a:r>
                        <a:rPr lang="pt-BR" dirty="0"/>
                        <a:t>/5/10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{</a:t>
                      </a:r>
                    </a:p>
                    <a:p>
                      <a:r>
                        <a:rPr lang="pt-BR" dirty="0"/>
                        <a:t>"</a:t>
                      </a:r>
                      <a:r>
                        <a:rPr lang="pt-BR" dirty="0" err="1"/>
                        <a:t>area</a:t>
                      </a:r>
                      <a:r>
                        <a:rPr lang="pt-BR" dirty="0"/>
                        <a:t>": 50</a:t>
                      </a:r>
                    </a:p>
                    <a:p>
                      <a:r>
                        <a:rPr lang="pt-BR" dirty="0"/>
                        <a:t>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4184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/</a:t>
                      </a:r>
                      <a:r>
                        <a:rPr lang="pt-BR" dirty="0" err="1"/>
                        <a:t>retangulos</a:t>
                      </a:r>
                      <a:r>
                        <a:rPr lang="pt-BR" dirty="0"/>
                        <a:t>/perímetros/largura/altura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/</a:t>
                      </a:r>
                      <a:r>
                        <a:rPr lang="pt-BR" dirty="0" err="1"/>
                        <a:t>retangulos</a:t>
                      </a:r>
                      <a:r>
                        <a:rPr lang="pt-BR" dirty="0"/>
                        <a:t>/perímetros/5/10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{</a:t>
                      </a:r>
                    </a:p>
                    <a:p>
                      <a:r>
                        <a:rPr lang="pt-BR" dirty="0"/>
                        <a:t>"</a:t>
                      </a:r>
                      <a:r>
                        <a:rPr lang="pt-BR" dirty="0" err="1"/>
                        <a:t>perimetro</a:t>
                      </a:r>
                      <a:r>
                        <a:rPr lang="pt-BR" dirty="0"/>
                        <a:t>": 30</a:t>
                      </a:r>
                    </a:p>
                    <a:p>
                      <a:r>
                        <a:rPr lang="pt-BR" dirty="0"/>
                        <a:t>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270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/</a:t>
                      </a:r>
                      <a:r>
                        <a:rPr lang="pt-BR" dirty="0" err="1"/>
                        <a:t>retangulos</a:t>
                      </a:r>
                      <a:r>
                        <a:rPr lang="pt-BR" dirty="0"/>
                        <a:t>/diagonais/largura/altura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/</a:t>
                      </a:r>
                      <a:r>
                        <a:rPr lang="pt-BR" dirty="0" err="1"/>
                        <a:t>retangulos</a:t>
                      </a:r>
                      <a:r>
                        <a:rPr lang="pt-BR" dirty="0"/>
                        <a:t>/diagonais/5/10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{</a:t>
                      </a:r>
                    </a:p>
                    <a:p>
                      <a:r>
                        <a:rPr lang="pt-BR" dirty="0"/>
                        <a:t>"diagonal": 11.180339887498949</a:t>
                      </a:r>
                    </a:p>
                    <a:p>
                      <a:r>
                        <a:rPr lang="pt-BR" dirty="0"/>
                        <a:t>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26678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6419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D65BE9-AEF8-7666-DBC5-A3BEF3A15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que é um framework?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A9DEF94-ED72-C55A-A518-7E389B8566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Framework é um termo que se refere a estratégias e ações que visam solucionar um tipo de problema.</a:t>
            </a:r>
          </a:p>
          <a:p>
            <a:r>
              <a:rPr lang="pt-BR" dirty="0"/>
              <a:t>é uma estrutura que serve de base para a construção de aplicações de finalidade específica cujo desenvolvimento pode ser muito custoso e/ou problemático.</a:t>
            </a:r>
          </a:p>
          <a:p>
            <a:r>
              <a:rPr lang="pt-BR" dirty="0"/>
              <a:t>Com um framework é possível construir softwares a partir de um </a:t>
            </a:r>
            <a:r>
              <a:rPr lang="pt-BR" dirty="0">
                <a:highlight>
                  <a:srgbClr val="FFFF00"/>
                </a:highlight>
              </a:rPr>
              <a:t>esqueleto pré-definido</a:t>
            </a:r>
            <a:r>
              <a:rPr lang="pt-BR" dirty="0"/>
              <a:t>, alterando apenas demais particularidades.</a:t>
            </a: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855299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30EFF4-EB8F-1C58-9332-5D5DFF890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App.py – 1/4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6D45051-CAD4-40FE-6189-230CEC0648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from flask import Flask</a:t>
            </a:r>
          </a:p>
          <a:p>
            <a:pPr marL="0" indent="0">
              <a:buNone/>
            </a:pPr>
            <a:r>
              <a:rPr lang="en-US" dirty="0"/>
              <a:t>from flask import request</a:t>
            </a:r>
          </a:p>
          <a:p>
            <a:pPr marL="0" indent="0">
              <a:buNone/>
            </a:pPr>
            <a:r>
              <a:rPr lang="en-US" dirty="0"/>
              <a:t>from flask import </a:t>
            </a:r>
            <a:r>
              <a:rPr lang="en-US" dirty="0" err="1"/>
              <a:t>jsonify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import math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121755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55534C-B7EC-B67A-E8E6-3180EC839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App.py – 2/4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15ED3AD-C621-46F3-C8C1-B1BD6639E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2318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/>
              <a:t>@app.route('/</a:t>
            </a:r>
            <a:r>
              <a:rPr lang="pt-BR" dirty="0">
                <a:solidFill>
                  <a:srgbClr val="FF0000"/>
                </a:solidFill>
              </a:rPr>
              <a:t>retangulos/areas</a:t>
            </a:r>
            <a:r>
              <a:rPr lang="pt-BR" dirty="0">
                <a:highlight>
                  <a:srgbClr val="FFFF00"/>
                </a:highlight>
              </a:rPr>
              <a:t>/&lt;int:largura&gt;</a:t>
            </a:r>
            <a:r>
              <a:rPr lang="pt-BR" dirty="0"/>
              <a:t>/</a:t>
            </a:r>
            <a:r>
              <a:rPr lang="pt-BR" dirty="0">
                <a:highlight>
                  <a:srgbClr val="00FF00"/>
                </a:highlight>
              </a:rPr>
              <a:t>&lt;int:altura&gt;</a:t>
            </a:r>
            <a:r>
              <a:rPr lang="pt-BR" dirty="0"/>
              <a:t>',methods=[</a:t>
            </a:r>
            <a:r>
              <a:rPr lang="pt-BR" dirty="0">
                <a:solidFill>
                  <a:srgbClr val="FF0000"/>
                </a:solidFill>
              </a:rPr>
              <a:t>'GET</a:t>
            </a:r>
            <a:r>
              <a:rPr lang="pt-BR" dirty="0"/>
              <a:t>'])</a:t>
            </a:r>
          </a:p>
          <a:p>
            <a:pPr marL="0" indent="0">
              <a:buNone/>
            </a:pPr>
            <a:r>
              <a:rPr lang="pt-BR" dirty="0" err="1"/>
              <a:t>def</a:t>
            </a:r>
            <a:r>
              <a:rPr lang="pt-BR" dirty="0"/>
              <a:t> </a:t>
            </a:r>
            <a:r>
              <a:rPr lang="pt-BR" dirty="0" err="1"/>
              <a:t>retangulos_areas</a:t>
            </a:r>
            <a:r>
              <a:rPr lang="pt-BR" dirty="0"/>
              <a:t>(</a:t>
            </a:r>
            <a:r>
              <a:rPr lang="pt-BR" dirty="0" err="1">
                <a:highlight>
                  <a:srgbClr val="FFFF00"/>
                </a:highlight>
              </a:rPr>
              <a:t>largura</a:t>
            </a:r>
            <a:r>
              <a:rPr lang="pt-BR" dirty="0" err="1"/>
              <a:t>,</a:t>
            </a:r>
            <a:r>
              <a:rPr lang="pt-BR" dirty="0" err="1">
                <a:highlight>
                  <a:srgbClr val="00FF00"/>
                </a:highlight>
              </a:rPr>
              <a:t>altura</a:t>
            </a:r>
            <a:r>
              <a:rPr lang="pt-BR" dirty="0"/>
              <a:t>):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caluloArea</a:t>
            </a:r>
            <a:r>
              <a:rPr lang="pt-BR" dirty="0"/>
              <a:t>= largura*altura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jsonResposta</a:t>
            </a:r>
            <a:r>
              <a:rPr lang="pt-BR" dirty="0"/>
              <a:t> = </a:t>
            </a:r>
            <a:r>
              <a:rPr lang="pt-BR" dirty="0" err="1"/>
              <a:t>jsonify</a:t>
            </a:r>
            <a:r>
              <a:rPr lang="pt-BR" dirty="0"/>
              <a:t>(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area</a:t>
            </a:r>
            <a:r>
              <a:rPr lang="pt-BR" dirty="0"/>
              <a:t>=</a:t>
            </a:r>
            <a:r>
              <a:rPr lang="pt-BR" dirty="0" err="1"/>
              <a:t>caluloArea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    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jsonResposta</a:t>
            </a:r>
            <a:r>
              <a:rPr lang="pt-BR" dirty="0"/>
              <a:t> ,200</a:t>
            </a:r>
          </a:p>
        </p:txBody>
      </p:sp>
    </p:spTree>
    <p:extLst>
      <p:ext uri="{BB962C8B-B14F-4D97-AF65-F5344CB8AC3E}">
        <p14:creationId xmlns:p14="http://schemas.microsoft.com/office/powerpoint/2010/main" val="17969575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4AA9F8-4660-CBCF-05E6-FBE94F202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App.py – 3/4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0DBD992-D169-1081-617C-61DA07710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385" y="1825625"/>
            <a:ext cx="1139631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/>
              <a:t>@app.route('/retangulos/perimetros/&lt;int:largura&gt;/&lt;int:altura&gt;',methods=['GET'])</a:t>
            </a:r>
          </a:p>
          <a:p>
            <a:pPr marL="0" indent="0">
              <a:buNone/>
            </a:pPr>
            <a:r>
              <a:rPr lang="pt-BR" sz="2400" dirty="0" err="1"/>
              <a:t>def</a:t>
            </a:r>
            <a:r>
              <a:rPr lang="pt-BR" sz="2400" dirty="0"/>
              <a:t> </a:t>
            </a:r>
            <a:r>
              <a:rPr lang="pt-BR" sz="2400" dirty="0" err="1"/>
              <a:t>retangulos_perimetros</a:t>
            </a:r>
            <a:r>
              <a:rPr lang="pt-BR" sz="2400" dirty="0"/>
              <a:t>(</a:t>
            </a:r>
            <a:r>
              <a:rPr lang="pt-BR" sz="2400" dirty="0" err="1"/>
              <a:t>largura,altura</a:t>
            </a:r>
            <a:r>
              <a:rPr lang="pt-BR" sz="2400" dirty="0"/>
              <a:t>):</a:t>
            </a:r>
          </a:p>
          <a:p>
            <a:pPr marL="0" indent="0">
              <a:buNone/>
            </a:pPr>
            <a:r>
              <a:rPr lang="pt-BR" sz="2400" dirty="0"/>
              <a:t>    </a:t>
            </a:r>
            <a:r>
              <a:rPr lang="pt-BR" sz="2400" dirty="0" err="1"/>
              <a:t>caluloPerimetro</a:t>
            </a:r>
            <a:r>
              <a:rPr lang="pt-BR" sz="2400" dirty="0"/>
              <a:t>= 2* largura+ 2*altura</a:t>
            </a:r>
          </a:p>
          <a:p>
            <a:pPr marL="0" indent="0">
              <a:buNone/>
            </a:pPr>
            <a:r>
              <a:rPr lang="pt-BR" sz="2400" dirty="0"/>
              <a:t>    </a:t>
            </a:r>
            <a:r>
              <a:rPr lang="pt-BR" sz="2400" dirty="0" err="1"/>
              <a:t>jsonResposta</a:t>
            </a:r>
            <a:r>
              <a:rPr lang="pt-BR" sz="2400" dirty="0"/>
              <a:t> = </a:t>
            </a:r>
            <a:r>
              <a:rPr lang="pt-BR" sz="2400" dirty="0" err="1"/>
              <a:t>jsonify</a:t>
            </a:r>
            <a:r>
              <a:rPr lang="pt-BR" sz="2400" dirty="0"/>
              <a:t>(</a:t>
            </a:r>
          </a:p>
          <a:p>
            <a:pPr marL="0" indent="0">
              <a:buNone/>
            </a:pPr>
            <a:r>
              <a:rPr lang="pt-BR" sz="2400" dirty="0"/>
              <a:t>        </a:t>
            </a:r>
            <a:r>
              <a:rPr lang="pt-BR" sz="2400" dirty="0" err="1"/>
              <a:t>perimetro</a:t>
            </a:r>
            <a:r>
              <a:rPr lang="pt-BR" sz="2400" dirty="0"/>
              <a:t>=</a:t>
            </a:r>
            <a:r>
              <a:rPr lang="pt-BR" sz="2400" dirty="0" err="1"/>
              <a:t>caluloPerimetro</a:t>
            </a:r>
            <a:endParaRPr lang="pt-BR" sz="2400" dirty="0"/>
          </a:p>
          <a:p>
            <a:pPr marL="0" indent="0">
              <a:buNone/>
            </a:pPr>
            <a:r>
              <a:rPr lang="pt-BR" sz="2400" dirty="0"/>
              <a:t>    )</a:t>
            </a:r>
          </a:p>
          <a:p>
            <a:pPr marL="0" indent="0">
              <a:buNone/>
            </a:pPr>
            <a:r>
              <a:rPr lang="pt-BR" sz="2400" dirty="0"/>
              <a:t>    </a:t>
            </a:r>
            <a:r>
              <a:rPr lang="pt-BR" sz="2400" dirty="0" err="1"/>
              <a:t>return</a:t>
            </a:r>
            <a:r>
              <a:rPr lang="pt-BR" sz="2400" dirty="0"/>
              <a:t> </a:t>
            </a:r>
            <a:r>
              <a:rPr lang="pt-BR" sz="2400" dirty="0" err="1"/>
              <a:t>jsonResposta</a:t>
            </a:r>
            <a:r>
              <a:rPr lang="pt-BR" sz="2400" dirty="0"/>
              <a:t> ,200</a:t>
            </a:r>
          </a:p>
        </p:txBody>
      </p:sp>
    </p:spTree>
    <p:extLst>
      <p:ext uri="{BB962C8B-B14F-4D97-AF65-F5344CB8AC3E}">
        <p14:creationId xmlns:p14="http://schemas.microsoft.com/office/powerpoint/2010/main" val="38641776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AF71D2-0366-36AD-2E78-9B92DEE51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App.py – 4/4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069BD5E-38E0-CDD0-7217-167BBCAE81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/>
              <a:t>@app.route('/retangulos/diagonais/&lt;int:largura&gt;/&lt;int:altura&gt;',methods=['GET'])</a:t>
            </a:r>
          </a:p>
          <a:p>
            <a:pPr marL="0" indent="0">
              <a:buNone/>
            </a:pPr>
            <a:r>
              <a:rPr lang="pt-BR" sz="2400" dirty="0" err="1"/>
              <a:t>def</a:t>
            </a:r>
            <a:r>
              <a:rPr lang="pt-BR" sz="2400" dirty="0"/>
              <a:t> </a:t>
            </a:r>
            <a:r>
              <a:rPr lang="pt-BR" sz="2400" dirty="0" err="1"/>
              <a:t>retangulos_diagonais</a:t>
            </a:r>
            <a:r>
              <a:rPr lang="pt-BR" sz="2400" dirty="0"/>
              <a:t>(</a:t>
            </a:r>
            <a:r>
              <a:rPr lang="pt-BR" sz="2400" dirty="0" err="1"/>
              <a:t>largura,altura</a:t>
            </a:r>
            <a:r>
              <a:rPr lang="pt-BR" sz="2400" dirty="0"/>
              <a:t>):</a:t>
            </a:r>
          </a:p>
          <a:p>
            <a:pPr marL="0" indent="0">
              <a:buNone/>
            </a:pPr>
            <a:endParaRPr lang="pt-BR" sz="2400" dirty="0"/>
          </a:p>
          <a:p>
            <a:pPr marL="0" indent="0">
              <a:buNone/>
            </a:pPr>
            <a:r>
              <a:rPr lang="pt-BR" sz="2400" dirty="0"/>
              <a:t>    </a:t>
            </a:r>
            <a:r>
              <a:rPr lang="pt-BR" sz="2400" dirty="0" err="1"/>
              <a:t>caluloDiagonal</a:t>
            </a:r>
            <a:r>
              <a:rPr lang="pt-BR" sz="2400" dirty="0"/>
              <a:t>= </a:t>
            </a:r>
            <a:r>
              <a:rPr lang="pt-BR" sz="2400" dirty="0" err="1"/>
              <a:t>math.sqrt</a:t>
            </a:r>
            <a:r>
              <a:rPr lang="pt-BR" sz="2400" dirty="0"/>
              <a:t>(largura*largura + altura*altura)</a:t>
            </a:r>
          </a:p>
          <a:p>
            <a:pPr marL="0" indent="0">
              <a:buNone/>
            </a:pPr>
            <a:r>
              <a:rPr lang="pt-BR" sz="2400" dirty="0"/>
              <a:t>    </a:t>
            </a:r>
            <a:r>
              <a:rPr lang="pt-BR" sz="2400" dirty="0" err="1"/>
              <a:t>jsonResposta</a:t>
            </a:r>
            <a:r>
              <a:rPr lang="pt-BR" sz="2400" dirty="0"/>
              <a:t> = </a:t>
            </a:r>
            <a:r>
              <a:rPr lang="pt-BR" sz="2400" dirty="0" err="1"/>
              <a:t>jsonify</a:t>
            </a:r>
            <a:r>
              <a:rPr lang="pt-BR" sz="2400" dirty="0"/>
              <a:t>(</a:t>
            </a:r>
          </a:p>
          <a:p>
            <a:pPr marL="0" indent="0">
              <a:buNone/>
            </a:pPr>
            <a:r>
              <a:rPr lang="pt-BR" sz="2400" dirty="0"/>
              <a:t>        diagonal=</a:t>
            </a:r>
            <a:r>
              <a:rPr lang="pt-BR" sz="2400" dirty="0" err="1"/>
              <a:t>caluloDiagonal</a:t>
            </a:r>
            <a:endParaRPr lang="pt-BR" sz="2400" dirty="0"/>
          </a:p>
          <a:p>
            <a:pPr marL="0" indent="0">
              <a:buNone/>
            </a:pPr>
            <a:r>
              <a:rPr lang="pt-BR" sz="2400" dirty="0"/>
              <a:t>    )</a:t>
            </a:r>
          </a:p>
          <a:p>
            <a:pPr marL="0" indent="0">
              <a:buNone/>
            </a:pPr>
            <a:r>
              <a:rPr lang="pt-BR" sz="2400" dirty="0"/>
              <a:t>    </a:t>
            </a:r>
            <a:r>
              <a:rPr lang="pt-BR" sz="2400" dirty="0" err="1"/>
              <a:t>return</a:t>
            </a:r>
            <a:r>
              <a:rPr lang="pt-BR" sz="2400" dirty="0"/>
              <a:t> </a:t>
            </a:r>
            <a:r>
              <a:rPr lang="pt-BR" sz="2400" dirty="0" err="1"/>
              <a:t>jsonResposta</a:t>
            </a:r>
            <a:r>
              <a:rPr lang="pt-BR" sz="2400" dirty="0"/>
              <a:t> ,200</a:t>
            </a:r>
          </a:p>
        </p:txBody>
      </p:sp>
    </p:spTree>
    <p:extLst>
      <p:ext uri="{BB962C8B-B14F-4D97-AF65-F5344CB8AC3E}">
        <p14:creationId xmlns:p14="http://schemas.microsoft.com/office/powerpoint/2010/main" val="26333480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6EE868-BE6F-1CA4-DF35-BD7B0DC7A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testes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A141FBA-7F47-89EA-0B3A-99A498C07A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E592944-518A-476E-8857-D322413239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416" y="1628364"/>
            <a:ext cx="6935168" cy="1438476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58F52538-D745-B2E9-D886-E98B0C5875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1679" y="3201777"/>
            <a:ext cx="7468642" cy="140037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D86A2147-010D-C879-2592-922EF8A46D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9325" y="4798205"/>
            <a:ext cx="7944959" cy="155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8009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43FE7D-B34B-43B6-531D-BCA327C4B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API Banco de dados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E3C9EE4-70FF-7879-8583-B48A6F024C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Instar o driver do </a:t>
            </a:r>
            <a:r>
              <a:rPr lang="pt-BR" dirty="0" err="1"/>
              <a:t>mysql</a:t>
            </a:r>
            <a:r>
              <a:rPr lang="pt-BR" dirty="0"/>
              <a:t>:</a:t>
            </a:r>
          </a:p>
          <a:p>
            <a:pPr lvl="1"/>
            <a:r>
              <a:rPr lang="pt-BR" dirty="0" err="1">
                <a:solidFill>
                  <a:srgbClr val="FF0000"/>
                </a:solidFill>
              </a:rPr>
              <a:t>pip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err="1">
                <a:solidFill>
                  <a:srgbClr val="FF0000"/>
                </a:solidFill>
              </a:rPr>
              <a:t>install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err="1">
                <a:solidFill>
                  <a:srgbClr val="FF0000"/>
                </a:solidFill>
              </a:rPr>
              <a:t>mysql-connector-python</a:t>
            </a:r>
            <a:endParaRPr lang="pt-BR" dirty="0">
              <a:solidFill>
                <a:srgbClr val="FF0000"/>
              </a:solidFill>
            </a:endParaRPr>
          </a:p>
        </p:txBody>
      </p:sp>
      <p:pic>
        <p:nvPicPr>
          <p:cNvPr id="2050" name="Picture 2" descr="MySQL Connector - Discover Smart MySQL Dashboards &amp; Reporting">
            <a:extLst>
              <a:ext uri="{FF2B5EF4-FFF2-40B4-BE49-F238E27FC236}">
                <a16:creationId xmlns:a16="http://schemas.microsoft.com/office/drawing/2014/main" id="{07BCD0B9-2C83-D823-B3F6-F45863699C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2995613"/>
            <a:ext cx="462915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7090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FAA32C-725E-4C31-31D5-E8E138A0B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397" y="502020"/>
            <a:ext cx="5323715" cy="1642970"/>
          </a:xfrm>
        </p:spPr>
        <p:txBody>
          <a:bodyPr anchor="b">
            <a:normAutofit/>
          </a:bodyPr>
          <a:lstStyle/>
          <a:p>
            <a:r>
              <a:rPr lang="pt-BR" sz="4000"/>
              <a:t>Tabela Cliente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12FECEE-06D6-7C2B-4A05-386B67686D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923" y="2405894"/>
            <a:ext cx="5315189" cy="3535083"/>
          </a:xfrm>
        </p:spPr>
        <p:txBody>
          <a:bodyPr anchor="t">
            <a:norm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CREATE SCHEMA IF NOT EXISTS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aulaPHPmysql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lvl="0" indent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aulaPHPmysql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lvl="0" indent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CREATE TABLE IF NOT EXISTS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aulaPHPmysql.Cliente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</a:p>
          <a:p>
            <a:pPr marL="0" lvl="0" indent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idCliente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INT NOT NULL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AUTO_INCREMENT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PRIMARY KEY,</a:t>
            </a:r>
          </a:p>
          <a:p>
            <a:pPr marL="0" lvl="0" indent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nome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VARCHAR(128), </a:t>
            </a:r>
          </a:p>
          <a:p>
            <a:pPr marL="0" lvl="0" indent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 email VARCHAR(45), </a:t>
            </a:r>
          </a:p>
          <a:p>
            <a:pPr marL="0" lvl="0" indent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senha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VARCHAR(45), </a:t>
            </a:r>
          </a:p>
          <a:p>
            <a:pPr marL="0" lvl="0" indent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nascimento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DATE, </a:t>
            </a:r>
          </a:p>
          <a:p>
            <a:pPr marL="0" lvl="0" indent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salario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FLOAT</a:t>
            </a:r>
          </a:p>
          <a:p>
            <a:pPr marL="0" lvl="0" indent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0" indent="0">
              <a:buNone/>
            </a:pPr>
            <a:endParaRPr lang="pt-BR" sz="1100" dirty="0"/>
          </a:p>
        </p:txBody>
      </p:sp>
      <p:pic>
        <p:nvPicPr>
          <p:cNvPr id="4" name="Google Shape;63;p14">
            <a:extLst>
              <a:ext uri="{FF2B5EF4-FFF2-40B4-BE49-F238E27FC236}">
                <a16:creationId xmlns:a16="http://schemas.microsoft.com/office/drawing/2014/main" id="{B43C5734-5D2D-074C-F8F6-3C6200291FF9}"/>
              </a:ext>
            </a:extLst>
          </p:cNvPr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7391409" y="909081"/>
            <a:ext cx="3539645" cy="50717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606269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C8D8EA-85A3-7DE2-BD30-28C3EC5F9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575" y="111125"/>
            <a:ext cx="10515600" cy="569912"/>
          </a:xfrm>
        </p:spPr>
        <p:txBody>
          <a:bodyPr>
            <a:normAutofit fontScale="90000"/>
          </a:bodyPr>
          <a:lstStyle/>
          <a:p>
            <a:r>
              <a:rPr lang="pt-BR" dirty="0"/>
              <a:t>Rotas:</a:t>
            </a:r>
          </a:p>
        </p:txBody>
      </p:sp>
      <p:graphicFrame>
        <p:nvGraphicFramePr>
          <p:cNvPr id="4" name="Tabela 4">
            <a:extLst>
              <a:ext uri="{FF2B5EF4-FFF2-40B4-BE49-F238E27FC236}">
                <a16:creationId xmlns:a16="http://schemas.microsoft.com/office/drawing/2014/main" id="{CD48C9B0-13DE-F4F5-6852-18593EB2E1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415296"/>
              </p:ext>
            </p:extLst>
          </p:nvPr>
        </p:nvGraphicFramePr>
        <p:xfrm>
          <a:off x="482575" y="1464427"/>
          <a:ext cx="11289122" cy="439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9800">
                  <a:extLst>
                    <a:ext uri="{9D8B030D-6E8A-4147-A177-3AD203B41FA5}">
                      <a16:colId xmlns:a16="http://schemas.microsoft.com/office/drawing/2014/main" val="3534028523"/>
                    </a:ext>
                  </a:extLst>
                </a:gridCol>
                <a:gridCol w="2008105">
                  <a:extLst>
                    <a:ext uri="{9D8B030D-6E8A-4147-A177-3AD203B41FA5}">
                      <a16:colId xmlns:a16="http://schemas.microsoft.com/office/drawing/2014/main" val="23476279"/>
                    </a:ext>
                  </a:extLst>
                </a:gridCol>
                <a:gridCol w="3838897">
                  <a:extLst>
                    <a:ext uri="{9D8B030D-6E8A-4147-A177-3AD203B41FA5}">
                      <a16:colId xmlns:a16="http://schemas.microsoft.com/office/drawing/2014/main" val="3654809625"/>
                    </a:ext>
                  </a:extLst>
                </a:gridCol>
                <a:gridCol w="4092320">
                  <a:extLst>
                    <a:ext uri="{9D8B030D-6E8A-4147-A177-3AD203B41FA5}">
                      <a16:colId xmlns:a16="http://schemas.microsoft.com/office/drawing/2014/main" val="3859388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pt-BR" dirty="0"/>
                        <a:t>Método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Rota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Corpo requisição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Retorno API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1980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post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/clientes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{</a:t>
                      </a:r>
                    </a:p>
                    <a:p>
                      <a:r>
                        <a:rPr lang="pt-BR" dirty="0"/>
                        <a:t>"nome": "",</a:t>
                      </a:r>
                    </a:p>
                    <a:p>
                      <a:r>
                        <a:rPr lang="pt-BR" dirty="0"/>
                        <a:t>"</a:t>
                      </a:r>
                      <a:r>
                        <a:rPr lang="pt-BR" dirty="0" err="1"/>
                        <a:t>email</a:t>
                      </a:r>
                      <a:r>
                        <a:rPr lang="pt-BR" dirty="0"/>
                        <a:t>":"",</a:t>
                      </a:r>
                    </a:p>
                    <a:p>
                      <a:r>
                        <a:rPr lang="pt-BR" dirty="0"/>
                        <a:t>"senha":"",</a:t>
                      </a:r>
                    </a:p>
                    <a:p>
                      <a:r>
                        <a:rPr lang="pt-BR" dirty="0"/>
                        <a:t>"salario": “”,</a:t>
                      </a:r>
                    </a:p>
                    <a:p>
                      <a:r>
                        <a:rPr lang="pt-BR" dirty="0"/>
                        <a:t>"nascimento":""</a:t>
                      </a:r>
                    </a:p>
                    <a:p>
                      <a:r>
                        <a:rPr lang="pt-BR" dirty="0"/>
                        <a:t>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err="1"/>
                        <a:t>Json</a:t>
                      </a:r>
                      <a:r>
                        <a:rPr lang="pt-BR" dirty="0"/>
                        <a:t> do cliente cadastrado juntamente com seu id.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4184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get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/clientes/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err="1"/>
                        <a:t>Array</a:t>
                      </a:r>
                      <a:r>
                        <a:rPr lang="pt-BR" dirty="0"/>
                        <a:t> de clientes no formato </a:t>
                      </a:r>
                      <a:r>
                        <a:rPr lang="pt-BR" dirty="0" err="1"/>
                        <a:t>json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270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get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/clientes/id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Id do cliente pesquisado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err="1"/>
                        <a:t>Json</a:t>
                      </a:r>
                      <a:r>
                        <a:rPr lang="pt-BR" dirty="0"/>
                        <a:t> do cliente com id correspondente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2667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Put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/clientes/id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err="1"/>
                        <a:t>Json</a:t>
                      </a:r>
                      <a:r>
                        <a:rPr lang="pt-BR" dirty="0"/>
                        <a:t> com os dados que serão atualizados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757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Delete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/clientes/id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Id do cliente que será excluído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7265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90459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96479D-DA48-0E43-119C-B19C7F7AA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Arquivos: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8D43F5B-62B7-4B93-E9E2-EE14A931AE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app.py</a:t>
            </a:r>
          </a:p>
          <a:p>
            <a:pPr lvl="1"/>
            <a:r>
              <a:rPr lang="pt-BR" dirty="0"/>
              <a:t>Inicializa o aplicativo</a:t>
            </a:r>
          </a:p>
          <a:p>
            <a:r>
              <a:rPr lang="pt-BR" dirty="0"/>
              <a:t>rotasCliente.py</a:t>
            </a:r>
          </a:p>
          <a:p>
            <a:pPr lvl="1"/>
            <a:r>
              <a:rPr lang="pt-BR" dirty="0"/>
              <a:t>Trata as rotas referentes ao cliente.</a:t>
            </a:r>
          </a:p>
        </p:txBody>
      </p:sp>
    </p:spTree>
    <p:extLst>
      <p:ext uri="{BB962C8B-B14F-4D97-AF65-F5344CB8AC3E}">
        <p14:creationId xmlns:p14="http://schemas.microsoft.com/office/powerpoint/2010/main" val="17159503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E2E2A3-7E6A-5359-8381-3F288EC12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App.py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957C04E-9944-BC07-94C5-0A6A4BEBAC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from flask import Flask</a:t>
            </a:r>
          </a:p>
          <a:p>
            <a:pPr marL="0" indent="0">
              <a:buNone/>
            </a:pPr>
            <a:r>
              <a:rPr lang="en-US" dirty="0">
                <a:highlight>
                  <a:srgbClr val="00FF00"/>
                </a:highlight>
              </a:rPr>
              <a:t>from </a:t>
            </a:r>
            <a:r>
              <a:rPr lang="en-US" dirty="0" err="1">
                <a:highlight>
                  <a:srgbClr val="00FF00"/>
                </a:highlight>
              </a:rPr>
              <a:t>rotasCliente</a:t>
            </a:r>
            <a:r>
              <a:rPr lang="en-US" dirty="0">
                <a:highlight>
                  <a:srgbClr val="00FF00"/>
                </a:highlight>
              </a:rPr>
              <a:t> import </a:t>
            </a:r>
            <a:r>
              <a:rPr lang="en-US" dirty="0" err="1">
                <a:highlight>
                  <a:srgbClr val="00FF00"/>
                </a:highlight>
              </a:rPr>
              <a:t>rotasCliente</a:t>
            </a:r>
            <a:endParaRPr lang="en-US" dirty="0">
              <a:highlight>
                <a:srgbClr val="00FF00"/>
              </a:highlight>
            </a:endParaRPr>
          </a:p>
          <a:p>
            <a:pPr marL="0" indent="0">
              <a:buNone/>
            </a:pPr>
            <a:r>
              <a:rPr lang="en-US" dirty="0"/>
              <a:t>from flask import request</a:t>
            </a:r>
          </a:p>
          <a:p>
            <a:pPr marL="0" indent="0">
              <a:buNone/>
            </a:pPr>
            <a:r>
              <a:rPr lang="en-US" dirty="0"/>
              <a:t>from flask import </a:t>
            </a:r>
            <a:r>
              <a:rPr lang="en-US" dirty="0" err="1"/>
              <a:t>jsonify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pt-BR" dirty="0"/>
              <a:t>app = </a:t>
            </a:r>
            <a:r>
              <a:rPr lang="pt-BR" dirty="0" err="1"/>
              <a:t>Flask</a:t>
            </a:r>
            <a:r>
              <a:rPr lang="pt-BR" dirty="0"/>
              <a:t>("Minha API")</a:t>
            </a:r>
            <a:br>
              <a:rPr lang="pt-BR" dirty="0"/>
            </a:br>
            <a:br>
              <a:rPr lang="pt-BR" dirty="0"/>
            </a:br>
            <a:r>
              <a:rPr lang="pt-BR" dirty="0"/>
              <a:t># as rotas do cliente estão em outro arquivo(rotasCliente.py)</a:t>
            </a:r>
          </a:p>
          <a:p>
            <a:pPr marL="0" indent="0">
              <a:buNone/>
            </a:pPr>
            <a:r>
              <a:rPr lang="pt-BR" dirty="0" err="1"/>
              <a:t>app.register_blueprint</a:t>
            </a:r>
            <a:r>
              <a:rPr lang="pt-BR" dirty="0"/>
              <a:t>(</a:t>
            </a:r>
            <a:r>
              <a:rPr lang="pt-BR" dirty="0" err="1">
                <a:highlight>
                  <a:srgbClr val="00FF00"/>
                </a:highlight>
              </a:rPr>
              <a:t>rotasCliente</a:t>
            </a:r>
            <a:r>
              <a:rPr lang="pt-BR" dirty="0"/>
              <a:t>) #registra as rotas do cliente.</a:t>
            </a:r>
          </a:p>
        </p:txBody>
      </p:sp>
    </p:spTree>
    <p:extLst>
      <p:ext uri="{BB962C8B-B14F-4D97-AF65-F5344CB8AC3E}">
        <p14:creationId xmlns:p14="http://schemas.microsoft.com/office/powerpoint/2010/main" val="3669700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DAB21A-8921-9C7A-3DD8-A6561E357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Framework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3513CA4-B370-642B-1D5D-7D6A83AB39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Um framework é um conjunto de ferramentas prontas para uso que oferece componentes para resolver problemas e superar desafios de desenvolvimento de forma rápida e altamente funcional. Em programação, um framework geralmente é composto por bibliotecas de código, APIs, documentação de referência, um compilador e outras ferramentas de suporte..</a:t>
            </a:r>
          </a:p>
          <a:p>
            <a:r>
              <a:rPr lang="pt-BR" dirty="0"/>
              <a:t> Esses recursos ajudam os desenvolvedores a acelerar o processo de criação de aplicativos, fornecendo uma estrutura sólida e abstrata para lidar com tarefas comuns, permitindo que eles se concentrem mais na lógica de negócios específica do aplicativo..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854664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7D98E6-5E7C-CB14-5F6B-9299BCDD0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highlight>
                  <a:srgbClr val="FFFF00"/>
                </a:highlight>
              </a:rPr>
              <a:t>rotasCliente.py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0387663-A70F-A83A-6496-07109D7F5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BR" dirty="0" err="1"/>
              <a:t>from</a:t>
            </a:r>
            <a:r>
              <a:rPr lang="pt-BR" dirty="0"/>
              <a:t> </a:t>
            </a:r>
            <a:r>
              <a:rPr lang="pt-BR" dirty="0" err="1"/>
              <a:t>flask</a:t>
            </a:r>
            <a:r>
              <a:rPr lang="pt-BR" dirty="0"/>
              <a:t> </a:t>
            </a:r>
            <a:r>
              <a:rPr lang="pt-BR" dirty="0" err="1"/>
              <a:t>import</a:t>
            </a:r>
            <a:r>
              <a:rPr lang="pt-BR" dirty="0"/>
              <a:t> </a:t>
            </a:r>
            <a:r>
              <a:rPr lang="pt-BR" dirty="0" err="1"/>
              <a:t>Blueprint</a:t>
            </a:r>
            <a:endParaRPr lang="pt-BR" dirty="0"/>
          </a:p>
          <a:p>
            <a:pPr marL="0" indent="0">
              <a:buNone/>
            </a:pPr>
            <a:r>
              <a:rPr lang="pt-BR" dirty="0" err="1"/>
              <a:t>from</a:t>
            </a:r>
            <a:r>
              <a:rPr lang="pt-BR" dirty="0"/>
              <a:t> </a:t>
            </a:r>
            <a:r>
              <a:rPr lang="pt-BR" dirty="0" err="1"/>
              <a:t>mysql</a:t>
            </a:r>
            <a:r>
              <a:rPr lang="pt-BR" dirty="0"/>
              <a:t> </a:t>
            </a:r>
            <a:r>
              <a:rPr lang="pt-BR" dirty="0" err="1"/>
              <a:t>import</a:t>
            </a:r>
            <a:r>
              <a:rPr lang="pt-BR" dirty="0"/>
              <a:t> </a:t>
            </a:r>
            <a:r>
              <a:rPr lang="pt-BR" dirty="0" err="1"/>
              <a:t>connector</a:t>
            </a:r>
            <a:endParaRPr lang="pt-BR" dirty="0"/>
          </a:p>
          <a:p>
            <a:pPr marL="0" indent="0">
              <a:buNone/>
            </a:pPr>
            <a:r>
              <a:rPr lang="pt-BR" dirty="0" err="1"/>
              <a:t>from</a:t>
            </a:r>
            <a:r>
              <a:rPr lang="pt-BR" dirty="0"/>
              <a:t> </a:t>
            </a:r>
            <a:r>
              <a:rPr lang="pt-BR" dirty="0" err="1"/>
              <a:t>flask</a:t>
            </a:r>
            <a:r>
              <a:rPr lang="pt-BR" dirty="0"/>
              <a:t> </a:t>
            </a:r>
            <a:r>
              <a:rPr lang="pt-BR" dirty="0" err="1"/>
              <a:t>import</a:t>
            </a:r>
            <a:r>
              <a:rPr lang="pt-BR" dirty="0"/>
              <a:t> </a:t>
            </a:r>
            <a:r>
              <a:rPr lang="pt-BR" dirty="0" err="1"/>
              <a:t>jsonify</a:t>
            </a:r>
            <a:endParaRPr lang="pt-BR" dirty="0"/>
          </a:p>
          <a:p>
            <a:pPr marL="0" indent="0">
              <a:buNone/>
            </a:pPr>
            <a:r>
              <a:rPr lang="pt-BR" dirty="0" err="1"/>
              <a:t>from</a:t>
            </a:r>
            <a:r>
              <a:rPr lang="pt-BR" dirty="0"/>
              <a:t> </a:t>
            </a:r>
            <a:r>
              <a:rPr lang="pt-BR" dirty="0" err="1"/>
              <a:t>flask</a:t>
            </a:r>
            <a:r>
              <a:rPr lang="pt-BR" dirty="0"/>
              <a:t> </a:t>
            </a:r>
            <a:r>
              <a:rPr lang="pt-BR" dirty="0" err="1"/>
              <a:t>import</a:t>
            </a:r>
            <a:r>
              <a:rPr lang="pt-BR" dirty="0"/>
              <a:t> </a:t>
            </a:r>
            <a:r>
              <a:rPr lang="pt-BR" dirty="0" err="1"/>
              <a:t>json</a:t>
            </a:r>
            <a:endParaRPr lang="pt-BR" dirty="0"/>
          </a:p>
          <a:p>
            <a:pPr marL="0" indent="0">
              <a:buNone/>
            </a:pPr>
            <a:r>
              <a:rPr lang="pt-BR" dirty="0" err="1"/>
              <a:t>from</a:t>
            </a:r>
            <a:r>
              <a:rPr lang="pt-BR" dirty="0"/>
              <a:t> </a:t>
            </a:r>
            <a:r>
              <a:rPr lang="pt-BR" dirty="0" err="1"/>
              <a:t>flask</a:t>
            </a:r>
            <a:r>
              <a:rPr lang="pt-BR" dirty="0"/>
              <a:t> </a:t>
            </a:r>
            <a:r>
              <a:rPr lang="pt-BR" dirty="0" err="1"/>
              <a:t>import</a:t>
            </a:r>
            <a:r>
              <a:rPr lang="pt-BR" dirty="0"/>
              <a:t> </a:t>
            </a:r>
            <a:r>
              <a:rPr lang="pt-BR" dirty="0" err="1"/>
              <a:t>request</a:t>
            </a:r>
            <a:endParaRPr lang="pt-BR" dirty="0"/>
          </a:p>
          <a:p>
            <a:pPr marL="0" indent="0">
              <a:buNone/>
            </a:pPr>
            <a:r>
              <a:rPr lang="pt-BR" dirty="0">
                <a:highlight>
                  <a:srgbClr val="00FF00"/>
                </a:highlight>
              </a:rPr>
              <a:t>#configura o "alfabeto" do </a:t>
            </a:r>
            <a:r>
              <a:rPr lang="pt-BR" dirty="0" err="1">
                <a:highlight>
                  <a:srgbClr val="00FF00"/>
                </a:highlight>
              </a:rPr>
              <a:t>json</a:t>
            </a:r>
            <a:r>
              <a:rPr lang="pt-BR" dirty="0">
                <a:highlight>
                  <a:srgbClr val="00FF00"/>
                </a:highlight>
              </a:rPr>
              <a:t> para trabalho com </a:t>
            </a:r>
            <a:r>
              <a:rPr lang="pt-BR" dirty="0" err="1">
                <a:highlight>
                  <a:srgbClr val="00FF00"/>
                </a:highlight>
              </a:rPr>
              <a:t>UTF8</a:t>
            </a:r>
            <a:endParaRPr lang="pt-BR" dirty="0">
              <a:highlight>
                <a:srgbClr val="00FF00"/>
              </a:highlight>
            </a:endParaRPr>
          </a:p>
          <a:p>
            <a:pPr marL="0" indent="0">
              <a:buNone/>
            </a:pPr>
            <a:r>
              <a:rPr lang="pt-BR" dirty="0" err="1"/>
              <a:t>json.provider.DefaultJSONProvider.ensure_ascii</a:t>
            </a:r>
            <a:r>
              <a:rPr lang="pt-BR" dirty="0"/>
              <a:t> = False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>
                <a:highlight>
                  <a:srgbClr val="00FF00"/>
                </a:highlight>
              </a:rPr>
              <a:t>#configura objeto para tratar as rotas do cliente.</a:t>
            </a:r>
          </a:p>
          <a:p>
            <a:pPr marL="0" indent="0">
              <a:buNone/>
            </a:pPr>
            <a:r>
              <a:rPr lang="pt-BR" dirty="0" err="1"/>
              <a:t>rotasCliente</a:t>
            </a:r>
            <a:r>
              <a:rPr lang="pt-BR" dirty="0"/>
              <a:t> = </a:t>
            </a:r>
            <a:r>
              <a:rPr lang="pt-BR" dirty="0" err="1"/>
              <a:t>Blueprint</a:t>
            </a:r>
            <a:r>
              <a:rPr lang="pt-BR" dirty="0"/>
              <a:t>('API', "Cliente")</a:t>
            </a:r>
          </a:p>
        </p:txBody>
      </p:sp>
    </p:spTree>
    <p:extLst>
      <p:ext uri="{BB962C8B-B14F-4D97-AF65-F5344CB8AC3E}">
        <p14:creationId xmlns:p14="http://schemas.microsoft.com/office/powerpoint/2010/main" val="26913949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C9347E-2792-4B7C-EA1E-23737131B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rotasCliente.py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DE41A49-9A09-A190-4204-B798692412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>
                <a:highlight>
                  <a:srgbClr val="00FF00"/>
                </a:highlight>
              </a:rPr>
              <a:t>#cria uma </a:t>
            </a:r>
            <a:r>
              <a:rPr lang="pt-BR" sz="2400" dirty="0" err="1">
                <a:highlight>
                  <a:srgbClr val="00FF00"/>
                </a:highlight>
              </a:rPr>
              <a:t>conexao</a:t>
            </a:r>
            <a:r>
              <a:rPr lang="pt-BR" sz="2400" dirty="0">
                <a:highlight>
                  <a:srgbClr val="00FF00"/>
                </a:highlight>
              </a:rPr>
              <a:t> com o banco de dados</a:t>
            </a:r>
          </a:p>
          <a:p>
            <a:pPr marL="0" indent="0">
              <a:buNone/>
            </a:pPr>
            <a:r>
              <a:rPr lang="pt-BR" sz="2400" dirty="0" err="1"/>
              <a:t>conexao</a:t>
            </a:r>
            <a:r>
              <a:rPr lang="pt-BR" sz="2400" dirty="0"/>
              <a:t> = </a:t>
            </a:r>
            <a:r>
              <a:rPr lang="pt-BR" sz="2400" dirty="0" err="1"/>
              <a:t>connector.connect</a:t>
            </a:r>
            <a:r>
              <a:rPr lang="pt-BR" sz="2400" dirty="0"/>
              <a:t>(</a:t>
            </a:r>
          </a:p>
          <a:p>
            <a:pPr marL="0" indent="0">
              <a:buNone/>
            </a:pPr>
            <a:r>
              <a:rPr lang="pt-BR" sz="2400" dirty="0"/>
              <a:t>  host="</a:t>
            </a:r>
            <a:r>
              <a:rPr lang="pt-BR" sz="2400" dirty="0" err="1"/>
              <a:t>localhost</a:t>
            </a:r>
            <a:r>
              <a:rPr lang="pt-BR" sz="2400" dirty="0"/>
              <a:t>",         #endereço do banco</a:t>
            </a:r>
          </a:p>
          <a:p>
            <a:pPr marL="0" indent="0">
              <a:buNone/>
            </a:pPr>
            <a:r>
              <a:rPr lang="pt-BR" sz="2400" dirty="0"/>
              <a:t>  </a:t>
            </a:r>
            <a:r>
              <a:rPr lang="pt-BR" sz="2400" dirty="0" err="1"/>
              <a:t>user</a:t>
            </a:r>
            <a:r>
              <a:rPr lang="pt-BR" sz="2400" dirty="0"/>
              <a:t>="root",                  #usuario</a:t>
            </a:r>
          </a:p>
          <a:p>
            <a:pPr marL="0" indent="0">
              <a:buNone/>
            </a:pPr>
            <a:r>
              <a:rPr lang="pt-BR" sz="2400" dirty="0"/>
              <a:t>  </a:t>
            </a:r>
            <a:r>
              <a:rPr lang="pt-BR" sz="2400" dirty="0" err="1"/>
              <a:t>password</a:t>
            </a:r>
            <a:r>
              <a:rPr lang="pt-BR" sz="2400" dirty="0"/>
              <a:t>="",                #senha</a:t>
            </a:r>
          </a:p>
          <a:p>
            <a:pPr marL="0" indent="0">
              <a:buNone/>
            </a:pPr>
            <a:r>
              <a:rPr lang="pt-BR" sz="2400" dirty="0"/>
              <a:t>  </a:t>
            </a:r>
            <a:r>
              <a:rPr lang="pt-BR" sz="2400" dirty="0" err="1"/>
              <a:t>database</a:t>
            </a:r>
            <a:r>
              <a:rPr lang="pt-BR" sz="2400" dirty="0"/>
              <a:t>="</a:t>
            </a:r>
            <a:r>
              <a:rPr lang="pt-BR" sz="2400" dirty="0" err="1"/>
              <a:t>aulaPHPmysql</a:t>
            </a:r>
            <a:r>
              <a:rPr lang="pt-BR" sz="2400" dirty="0"/>
              <a:t>",  #banco para conectar        </a:t>
            </a:r>
          </a:p>
          <a:p>
            <a:pPr marL="0" indent="0">
              <a:buNone/>
            </a:pPr>
            <a:r>
              <a:rPr lang="pt-BR" sz="2400" dirty="0"/>
              <a:t>  </a:t>
            </a:r>
            <a:r>
              <a:rPr lang="pt-BR" sz="2400" dirty="0" err="1"/>
              <a:t>charset</a:t>
            </a:r>
            <a:r>
              <a:rPr lang="pt-BR" sz="2400" dirty="0"/>
              <a:t>='</a:t>
            </a:r>
            <a:r>
              <a:rPr lang="pt-BR" sz="2400" dirty="0" err="1"/>
              <a:t>utf8</a:t>
            </a:r>
            <a:r>
              <a:rPr lang="pt-BR" sz="2400" dirty="0"/>
              <a:t>'            #'alfabeto'</a:t>
            </a:r>
          </a:p>
          <a:p>
            <a:pPr marL="0" indent="0">
              <a:buNone/>
            </a:pPr>
            <a:r>
              <a:rPr lang="pt-BR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486654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D0847B-2086-CECC-41E6-039ED1BBF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3464" y="365125"/>
            <a:ext cx="3773104" cy="1325563"/>
          </a:xfrm>
        </p:spPr>
        <p:txBody>
          <a:bodyPr/>
          <a:lstStyle/>
          <a:p>
            <a:r>
              <a:rPr lang="pt-BR" dirty="0"/>
              <a:t>rotasCliente.py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2E19E8C-59D7-61F9-DC0F-B8B8CB4AE5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2131"/>
            <a:ext cx="10515600" cy="642005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t-BR" dirty="0"/>
              <a:t>@rotasCliente.route('/</a:t>
            </a:r>
            <a:r>
              <a:rPr lang="pt-BR" dirty="0">
                <a:highlight>
                  <a:srgbClr val="00FF00"/>
                </a:highlight>
              </a:rPr>
              <a:t>clientes</a:t>
            </a:r>
            <a:r>
              <a:rPr lang="pt-BR" dirty="0"/>
              <a:t>',methods=[</a:t>
            </a:r>
            <a:r>
              <a:rPr lang="pt-BR" dirty="0">
                <a:highlight>
                  <a:srgbClr val="00FFFF"/>
                </a:highlight>
              </a:rPr>
              <a:t>'POST</a:t>
            </a:r>
            <a:r>
              <a:rPr lang="pt-BR" dirty="0"/>
              <a:t>'])</a:t>
            </a:r>
          </a:p>
          <a:p>
            <a:pPr marL="0" indent="0">
              <a:buNone/>
            </a:pPr>
            <a:r>
              <a:rPr lang="pt-BR" dirty="0" err="1"/>
              <a:t>def</a:t>
            </a:r>
            <a:r>
              <a:rPr lang="pt-BR" dirty="0"/>
              <a:t> </a:t>
            </a:r>
            <a:r>
              <a:rPr lang="pt-BR" dirty="0" err="1"/>
              <a:t>clientes_POST</a:t>
            </a:r>
            <a:r>
              <a:rPr lang="pt-BR" dirty="0"/>
              <a:t>():</a:t>
            </a:r>
          </a:p>
          <a:p>
            <a:pPr marL="0" indent="0">
              <a:buNone/>
            </a:pPr>
            <a:r>
              <a:rPr lang="pt-BR" dirty="0"/>
              <a:t>    dados = </a:t>
            </a:r>
            <a:r>
              <a:rPr lang="pt-BR" dirty="0" err="1"/>
              <a:t>request.json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    cursor = </a:t>
            </a:r>
            <a:r>
              <a:rPr lang="pt-BR" dirty="0" err="1"/>
              <a:t>conexao.cursor</a:t>
            </a:r>
            <a:r>
              <a:rPr lang="pt-BR" dirty="0"/>
              <a:t>(</a:t>
            </a:r>
            <a:r>
              <a:rPr lang="pt-BR" dirty="0" err="1">
                <a:highlight>
                  <a:srgbClr val="00FF00"/>
                </a:highlight>
              </a:rPr>
              <a:t>prepared</a:t>
            </a:r>
            <a:r>
              <a:rPr lang="pt-BR" dirty="0"/>
              <a:t>=</a:t>
            </a:r>
            <a:r>
              <a:rPr lang="pt-BR" dirty="0" err="1"/>
              <a:t>True</a:t>
            </a:r>
            <a:r>
              <a:rPr lang="pt-BR" dirty="0"/>
              <a:t>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sql</a:t>
            </a:r>
            <a:r>
              <a:rPr lang="pt-BR" dirty="0"/>
              <a:t> = """ </a:t>
            </a:r>
            <a:r>
              <a:rPr lang="pt-BR" dirty="0" err="1"/>
              <a:t>insert</a:t>
            </a:r>
            <a:r>
              <a:rPr lang="pt-BR" dirty="0"/>
              <a:t> </a:t>
            </a:r>
            <a:r>
              <a:rPr lang="pt-BR" dirty="0" err="1"/>
              <a:t>into</a:t>
            </a:r>
            <a:r>
              <a:rPr lang="pt-BR" dirty="0"/>
              <a:t> Cliente (nome, </a:t>
            </a:r>
            <a:r>
              <a:rPr lang="pt-BR" dirty="0" err="1"/>
              <a:t>email,senha,nascimento,salario</a:t>
            </a:r>
            <a:r>
              <a:rPr lang="pt-BR" dirty="0"/>
              <a:t>)</a:t>
            </a:r>
          </a:p>
          <a:p>
            <a:pPr marL="0" indent="0">
              <a:buNone/>
            </a:pPr>
            <a:r>
              <a:rPr lang="pt-BR" dirty="0"/>
              <a:t>              </a:t>
            </a:r>
            <a:r>
              <a:rPr lang="pt-BR" dirty="0" err="1"/>
              <a:t>values</a:t>
            </a:r>
            <a:r>
              <a:rPr lang="pt-BR" dirty="0"/>
              <a:t> (%</a:t>
            </a:r>
            <a:r>
              <a:rPr lang="pt-BR" dirty="0" err="1"/>
              <a:t>s,%s,%s,%s,%s</a:t>
            </a:r>
            <a:r>
              <a:rPr lang="pt-BR" dirty="0"/>
              <a:t>); """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novaTupla</a:t>
            </a:r>
            <a:r>
              <a:rPr lang="pt-BR" dirty="0"/>
              <a:t> = (dados['nome'], dados['</a:t>
            </a:r>
            <a:r>
              <a:rPr lang="pt-BR" dirty="0" err="1"/>
              <a:t>email</a:t>
            </a:r>
            <a:r>
              <a:rPr lang="pt-BR" dirty="0"/>
              <a:t>'], dados['senha'], dados['nascimento'],dados['salario'])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cursor.execute</a:t>
            </a:r>
            <a:r>
              <a:rPr lang="pt-BR" dirty="0"/>
              <a:t>(</a:t>
            </a:r>
            <a:r>
              <a:rPr lang="pt-BR" dirty="0" err="1"/>
              <a:t>sql</a:t>
            </a:r>
            <a:r>
              <a:rPr lang="pt-BR" dirty="0"/>
              <a:t>, </a:t>
            </a:r>
            <a:r>
              <a:rPr lang="pt-BR" dirty="0" err="1"/>
              <a:t>novaTupla</a:t>
            </a:r>
            <a:r>
              <a:rPr lang="pt-BR" dirty="0"/>
              <a:t>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conexao.commit</a:t>
            </a:r>
            <a:r>
              <a:rPr lang="pt-BR" dirty="0"/>
              <a:t>()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idNovo</a:t>
            </a:r>
            <a:r>
              <a:rPr lang="pt-BR" dirty="0"/>
              <a:t> = </a:t>
            </a:r>
            <a:r>
              <a:rPr lang="pt-BR" dirty="0" err="1"/>
              <a:t>cursor.lastrowid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cursor.close</a:t>
            </a:r>
            <a:r>
              <a:rPr lang="pt-BR" dirty="0"/>
              <a:t>()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jsonResposta</a:t>
            </a:r>
            <a:r>
              <a:rPr lang="pt-BR" dirty="0"/>
              <a:t> = </a:t>
            </a:r>
            <a:r>
              <a:rPr lang="pt-BR" dirty="0" err="1"/>
              <a:t>jsonify</a:t>
            </a:r>
            <a:r>
              <a:rPr lang="pt-BR" dirty="0"/>
              <a:t>(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idCliente</a:t>
            </a:r>
            <a:r>
              <a:rPr lang="pt-BR" dirty="0"/>
              <a:t>=</a:t>
            </a:r>
            <a:r>
              <a:rPr lang="pt-BR" dirty="0" err="1"/>
              <a:t>idNovo</a:t>
            </a:r>
            <a:r>
              <a:rPr lang="pt-BR" dirty="0"/>
              <a:t>,</a:t>
            </a:r>
          </a:p>
          <a:p>
            <a:pPr marL="0" indent="0">
              <a:buNone/>
            </a:pPr>
            <a:r>
              <a:rPr lang="pt-BR" dirty="0"/>
              <a:t>        nome = dados['nome'],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email</a:t>
            </a:r>
            <a:r>
              <a:rPr lang="pt-BR" dirty="0"/>
              <a:t>= dados['</a:t>
            </a:r>
            <a:r>
              <a:rPr lang="pt-BR" dirty="0" err="1"/>
              <a:t>email</a:t>
            </a:r>
            <a:r>
              <a:rPr lang="pt-BR" dirty="0"/>
              <a:t>'],</a:t>
            </a:r>
          </a:p>
          <a:p>
            <a:pPr marL="0" indent="0">
              <a:buNone/>
            </a:pPr>
            <a:r>
              <a:rPr lang="pt-BR" dirty="0"/>
              <a:t>        nascimento= dados['nascimento'],</a:t>
            </a:r>
          </a:p>
          <a:p>
            <a:pPr marL="0" indent="0">
              <a:buNone/>
            </a:pPr>
            <a:r>
              <a:rPr lang="pt-BR" dirty="0"/>
              <a:t>        salario = dados['salario']     </a:t>
            </a:r>
          </a:p>
          <a:p>
            <a:pPr marL="0" indent="0">
              <a:buNone/>
            </a:pPr>
            <a:r>
              <a:rPr lang="pt-BR" dirty="0"/>
              <a:t>    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jsonResposta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053290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D0847B-2086-CECC-41E6-039ED1BBF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3464" y="365125"/>
            <a:ext cx="3773104" cy="1325563"/>
          </a:xfrm>
        </p:spPr>
        <p:txBody>
          <a:bodyPr/>
          <a:lstStyle/>
          <a:p>
            <a:r>
              <a:rPr lang="pt-BR" dirty="0"/>
              <a:t>rotasCliente.py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2E19E8C-59D7-61F9-DC0F-B8B8CB4AE5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7161"/>
            <a:ext cx="10515600" cy="52650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/>
              <a:t>@rotasCliente.route</a:t>
            </a:r>
            <a:r>
              <a:rPr lang="pt-BR" sz="2400" dirty="0">
                <a:highlight>
                  <a:srgbClr val="00FF00"/>
                </a:highlight>
              </a:rPr>
              <a:t>('/clientes</a:t>
            </a:r>
            <a:r>
              <a:rPr lang="pt-BR" sz="2400" dirty="0"/>
              <a:t>',methods=[</a:t>
            </a:r>
            <a:r>
              <a:rPr lang="pt-BR" sz="2400" dirty="0">
                <a:highlight>
                  <a:srgbClr val="00FFFF"/>
                </a:highlight>
              </a:rPr>
              <a:t>'GET</a:t>
            </a:r>
            <a:r>
              <a:rPr lang="pt-BR" sz="2400" dirty="0"/>
              <a:t>'])</a:t>
            </a:r>
          </a:p>
          <a:p>
            <a:pPr marL="0" indent="0">
              <a:buNone/>
            </a:pPr>
            <a:r>
              <a:rPr lang="pt-BR" sz="2400" dirty="0" err="1"/>
              <a:t>def</a:t>
            </a:r>
            <a:r>
              <a:rPr lang="pt-BR" sz="2400" dirty="0"/>
              <a:t> </a:t>
            </a:r>
            <a:r>
              <a:rPr lang="pt-BR" sz="2400" dirty="0" err="1"/>
              <a:t>clientes_GET</a:t>
            </a:r>
            <a:r>
              <a:rPr lang="pt-BR" sz="2400" dirty="0"/>
              <a:t>():</a:t>
            </a:r>
          </a:p>
          <a:p>
            <a:pPr marL="0" indent="0">
              <a:buNone/>
            </a:pPr>
            <a:r>
              <a:rPr lang="pt-BR" sz="2400" dirty="0"/>
              <a:t>    cursor = </a:t>
            </a:r>
            <a:r>
              <a:rPr lang="pt-BR" sz="2400" dirty="0" err="1"/>
              <a:t>conexao.cursor</a:t>
            </a:r>
            <a:r>
              <a:rPr lang="pt-BR" sz="2400" dirty="0"/>
              <a:t>()</a:t>
            </a:r>
          </a:p>
          <a:p>
            <a:pPr marL="0" indent="0">
              <a:buNone/>
            </a:pPr>
            <a:r>
              <a:rPr lang="pt-BR" sz="2400" dirty="0"/>
              <a:t>    </a:t>
            </a:r>
            <a:r>
              <a:rPr lang="pt-BR" sz="2400" dirty="0" err="1"/>
              <a:t>cursor.execute</a:t>
            </a:r>
            <a:r>
              <a:rPr lang="pt-BR" sz="2400" dirty="0"/>
              <a:t>("""</a:t>
            </a:r>
            <a:r>
              <a:rPr lang="pt-BR" sz="2400" dirty="0" err="1">
                <a:highlight>
                  <a:srgbClr val="FFFF00"/>
                </a:highlight>
              </a:rPr>
              <a:t>SELECT</a:t>
            </a:r>
            <a:r>
              <a:rPr lang="pt-BR" sz="2400" dirty="0">
                <a:highlight>
                  <a:srgbClr val="FFFF00"/>
                </a:highlight>
              </a:rPr>
              <a:t> </a:t>
            </a:r>
            <a:r>
              <a:rPr lang="pt-BR" sz="2400" dirty="0" err="1">
                <a:highlight>
                  <a:srgbClr val="FFFF00"/>
                </a:highlight>
              </a:rPr>
              <a:t>idCliente</a:t>
            </a:r>
            <a:r>
              <a:rPr lang="pt-BR" sz="2400" dirty="0">
                <a:highlight>
                  <a:srgbClr val="FFFF00"/>
                </a:highlight>
              </a:rPr>
              <a:t>, nome, </a:t>
            </a:r>
            <a:r>
              <a:rPr lang="pt-BR" sz="2400" dirty="0" err="1">
                <a:highlight>
                  <a:srgbClr val="FFFF00"/>
                </a:highlight>
              </a:rPr>
              <a:t>email</a:t>
            </a:r>
            <a:r>
              <a:rPr lang="pt-BR" sz="2400" dirty="0">
                <a:highlight>
                  <a:srgbClr val="FFFF00"/>
                </a:highlight>
              </a:rPr>
              <a:t>, </a:t>
            </a:r>
            <a:r>
              <a:rPr lang="pt-BR" sz="2400" dirty="0" err="1">
                <a:highlight>
                  <a:srgbClr val="FFFF00"/>
                </a:highlight>
              </a:rPr>
              <a:t>DATE_FORMAT</a:t>
            </a:r>
            <a:r>
              <a:rPr lang="pt-BR" sz="2400" dirty="0">
                <a:highlight>
                  <a:srgbClr val="FFFF00"/>
                </a:highlight>
              </a:rPr>
              <a:t>(</a:t>
            </a:r>
            <a:r>
              <a:rPr lang="pt-BR" sz="2400" dirty="0" err="1">
                <a:highlight>
                  <a:srgbClr val="FFFF00"/>
                </a:highlight>
              </a:rPr>
              <a:t>nascimento,'%d</a:t>
            </a:r>
            <a:r>
              <a:rPr lang="pt-BR" sz="2400" dirty="0">
                <a:highlight>
                  <a:srgbClr val="FFFF00"/>
                </a:highlight>
              </a:rPr>
              <a:t>/%m/%Y'),   salario </a:t>
            </a:r>
            <a:r>
              <a:rPr lang="pt-BR" sz="2400" dirty="0" err="1">
                <a:highlight>
                  <a:srgbClr val="FFFF00"/>
                </a:highlight>
              </a:rPr>
              <a:t>from</a:t>
            </a:r>
            <a:r>
              <a:rPr lang="pt-BR" sz="2400" dirty="0">
                <a:highlight>
                  <a:srgbClr val="FFFF00"/>
                </a:highlight>
              </a:rPr>
              <a:t> Cliente </a:t>
            </a:r>
            <a:r>
              <a:rPr lang="pt-BR" sz="2400" dirty="0" err="1">
                <a:highlight>
                  <a:srgbClr val="FFFF00"/>
                </a:highlight>
              </a:rPr>
              <a:t>order</a:t>
            </a:r>
            <a:r>
              <a:rPr lang="pt-BR" sz="2400" dirty="0">
                <a:highlight>
                  <a:srgbClr val="FFFF00"/>
                </a:highlight>
              </a:rPr>
              <a:t> </a:t>
            </a:r>
            <a:r>
              <a:rPr lang="pt-BR" sz="2400" dirty="0" err="1">
                <a:highlight>
                  <a:srgbClr val="FFFF00"/>
                </a:highlight>
              </a:rPr>
              <a:t>by</a:t>
            </a:r>
            <a:r>
              <a:rPr lang="pt-BR" sz="2400" dirty="0">
                <a:highlight>
                  <a:srgbClr val="FFFF00"/>
                </a:highlight>
              </a:rPr>
              <a:t> nome</a:t>
            </a:r>
            <a:r>
              <a:rPr lang="pt-BR" sz="2400" dirty="0"/>
              <a:t>""");</a:t>
            </a:r>
          </a:p>
          <a:p>
            <a:pPr marL="0" indent="0">
              <a:buNone/>
            </a:pPr>
            <a:r>
              <a:rPr lang="pt-BR" sz="2400" dirty="0"/>
              <a:t>    </a:t>
            </a:r>
            <a:r>
              <a:rPr lang="pt-BR" sz="2400" dirty="0" err="1"/>
              <a:t>result</a:t>
            </a:r>
            <a:r>
              <a:rPr lang="pt-BR" sz="2400" dirty="0"/>
              <a:t> = </a:t>
            </a:r>
            <a:r>
              <a:rPr lang="pt-BR" sz="2400" dirty="0" err="1"/>
              <a:t>cursor.fetchall</a:t>
            </a:r>
            <a:r>
              <a:rPr lang="pt-BR" sz="2400" dirty="0"/>
              <a:t>()</a:t>
            </a:r>
          </a:p>
          <a:p>
            <a:pPr marL="0" indent="0">
              <a:buNone/>
            </a:pPr>
            <a:r>
              <a:rPr lang="pt-BR" sz="2400" dirty="0"/>
              <a:t>    </a:t>
            </a:r>
            <a:r>
              <a:rPr lang="pt-BR" sz="2400" dirty="0" err="1"/>
              <a:t>cursor.close</a:t>
            </a:r>
            <a:r>
              <a:rPr lang="pt-BR" sz="2400" dirty="0"/>
              <a:t>()</a:t>
            </a:r>
          </a:p>
          <a:p>
            <a:pPr marL="0" indent="0">
              <a:buNone/>
            </a:pPr>
            <a:r>
              <a:rPr lang="pt-BR" sz="2400" dirty="0"/>
              <a:t>    </a:t>
            </a:r>
            <a:r>
              <a:rPr lang="pt-BR" sz="2400" dirty="0" err="1"/>
              <a:t>conexao.commit</a:t>
            </a:r>
            <a:r>
              <a:rPr lang="pt-BR" sz="2400" dirty="0"/>
              <a:t>()</a:t>
            </a:r>
          </a:p>
          <a:p>
            <a:pPr marL="0" indent="0">
              <a:buNone/>
            </a:pPr>
            <a:r>
              <a:rPr lang="pt-BR" sz="2400" dirty="0"/>
              <a:t>    </a:t>
            </a:r>
            <a:r>
              <a:rPr lang="pt-BR" sz="2400" dirty="0" err="1"/>
              <a:t>return</a:t>
            </a:r>
            <a:r>
              <a:rPr lang="pt-BR" sz="2400" dirty="0"/>
              <a:t> </a:t>
            </a:r>
            <a:r>
              <a:rPr lang="pt-BR" sz="2400" dirty="0" err="1"/>
              <a:t>jsonify</a:t>
            </a:r>
            <a:r>
              <a:rPr lang="pt-BR" sz="2400" dirty="0"/>
              <a:t>(</a:t>
            </a:r>
            <a:r>
              <a:rPr lang="pt-BR" sz="2400" dirty="0" err="1"/>
              <a:t>result</a:t>
            </a:r>
            <a:r>
              <a:rPr lang="pt-BR" sz="2400" dirty="0"/>
              <a:t>),200</a:t>
            </a:r>
          </a:p>
        </p:txBody>
      </p:sp>
    </p:spTree>
    <p:extLst>
      <p:ext uri="{BB962C8B-B14F-4D97-AF65-F5344CB8AC3E}">
        <p14:creationId xmlns:p14="http://schemas.microsoft.com/office/powerpoint/2010/main" val="23819638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0DDB26-33A9-EA82-E575-3B1D8D420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3282" y="18255"/>
            <a:ext cx="3778718" cy="1325563"/>
          </a:xfrm>
        </p:spPr>
        <p:txBody>
          <a:bodyPr/>
          <a:lstStyle/>
          <a:p>
            <a:r>
              <a:rPr lang="pt-BR" dirty="0"/>
              <a:t>rotasCliente.py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F89CC0C-ACF3-C075-ADC9-30D87820C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629"/>
            <a:ext cx="10515600" cy="638155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t-BR" dirty="0"/>
              <a:t>@rotasCliente.route('/</a:t>
            </a:r>
            <a:r>
              <a:rPr lang="pt-BR" dirty="0">
                <a:highlight>
                  <a:srgbClr val="00FF00"/>
                </a:highlight>
              </a:rPr>
              <a:t>clientes</a:t>
            </a:r>
            <a:r>
              <a:rPr lang="pt-BR" dirty="0"/>
              <a:t>/&lt;</a:t>
            </a:r>
            <a:r>
              <a:rPr lang="pt-BR" dirty="0">
                <a:highlight>
                  <a:srgbClr val="FF00FF"/>
                </a:highlight>
              </a:rPr>
              <a:t>int:idCliente</a:t>
            </a:r>
            <a:r>
              <a:rPr lang="pt-BR" dirty="0"/>
              <a:t>&gt;',methods=[</a:t>
            </a:r>
            <a:r>
              <a:rPr lang="pt-BR" dirty="0">
                <a:highlight>
                  <a:srgbClr val="00FFFF"/>
                </a:highlight>
              </a:rPr>
              <a:t>'GET</a:t>
            </a:r>
            <a:r>
              <a:rPr lang="pt-BR" dirty="0"/>
              <a:t>'])</a:t>
            </a:r>
            <a:r>
              <a:rPr lang="pt-BR" dirty="0">
                <a:highlight>
                  <a:srgbClr val="FF00FF"/>
                </a:highlight>
              </a:rPr>
              <a:t># http://localhost:8081/1</a:t>
            </a:r>
          </a:p>
          <a:p>
            <a:pPr marL="0" indent="0">
              <a:buNone/>
            </a:pPr>
            <a:r>
              <a:rPr lang="pt-BR" dirty="0" err="1"/>
              <a:t>def</a:t>
            </a:r>
            <a:r>
              <a:rPr lang="pt-BR" dirty="0"/>
              <a:t> </a:t>
            </a:r>
            <a:r>
              <a:rPr lang="pt-BR" dirty="0" err="1"/>
              <a:t>clientes_GET_idCliente</a:t>
            </a:r>
            <a:r>
              <a:rPr lang="pt-BR" dirty="0"/>
              <a:t>(</a:t>
            </a:r>
            <a:r>
              <a:rPr lang="pt-BR" dirty="0" err="1">
                <a:highlight>
                  <a:srgbClr val="FF00FF"/>
                </a:highlight>
              </a:rPr>
              <a:t>idCliente</a:t>
            </a:r>
            <a:r>
              <a:rPr lang="pt-BR" dirty="0"/>
              <a:t>):</a:t>
            </a:r>
          </a:p>
          <a:p>
            <a:pPr marL="0" indent="0">
              <a:buNone/>
            </a:pPr>
            <a:r>
              <a:rPr lang="pt-BR" dirty="0"/>
              <a:t>  cursor = </a:t>
            </a:r>
            <a:r>
              <a:rPr lang="pt-BR" dirty="0" err="1"/>
              <a:t>conexao.cursor</a:t>
            </a:r>
            <a:r>
              <a:rPr lang="pt-BR" dirty="0"/>
              <a:t>(</a:t>
            </a:r>
            <a:r>
              <a:rPr lang="pt-BR" dirty="0" err="1"/>
              <a:t>prepared</a:t>
            </a:r>
            <a:r>
              <a:rPr lang="pt-BR" dirty="0"/>
              <a:t>=</a:t>
            </a:r>
            <a:r>
              <a:rPr lang="pt-BR" dirty="0" err="1"/>
              <a:t>True</a:t>
            </a:r>
            <a:r>
              <a:rPr lang="pt-BR" dirty="0"/>
              <a:t>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sql</a:t>
            </a:r>
            <a:r>
              <a:rPr lang="pt-BR" dirty="0"/>
              <a:t> = """</a:t>
            </a:r>
            <a:r>
              <a:rPr lang="pt-BR" dirty="0" err="1">
                <a:highlight>
                  <a:srgbClr val="FFFF00"/>
                </a:highlight>
              </a:rPr>
              <a:t>SELECT</a:t>
            </a:r>
            <a:r>
              <a:rPr lang="pt-BR" dirty="0">
                <a:highlight>
                  <a:srgbClr val="FFFF00"/>
                </a:highlight>
              </a:rPr>
              <a:t> </a:t>
            </a:r>
            <a:r>
              <a:rPr lang="pt-BR" dirty="0" err="1">
                <a:highlight>
                  <a:srgbClr val="FFFF00"/>
                </a:highlight>
              </a:rPr>
              <a:t>idCliente</a:t>
            </a:r>
            <a:r>
              <a:rPr lang="pt-BR" dirty="0">
                <a:highlight>
                  <a:srgbClr val="FFFF00"/>
                </a:highlight>
              </a:rPr>
              <a:t>,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                nome,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                </a:t>
            </a:r>
            <a:r>
              <a:rPr lang="pt-BR" dirty="0" err="1">
                <a:highlight>
                  <a:srgbClr val="FFFF00"/>
                </a:highlight>
              </a:rPr>
              <a:t>email</a:t>
            </a:r>
            <a:r>
              <a:rPr lang="pt-BR" dirty="0">
                <a:highlight>
                  <a:srgbClr val="FFFF00"/>
                </a:highlight>
              </a:rPr>
              <a:t>,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                </a:t>
            </a:r>
            <a:r>
              <a:rPr lang="pt-BR" dirty="0" err="1">
                <a:highlight>
                  <a:srgbClr val="FFFF00"/>
                </a:highlight>
              </a:rPr>
              <a:t>DATE_FORMAT</a:t>
            </a:r>
            <a:r>
              <a:rPr lang="pt-BR" dirty="0">
                <a:highlight>
                  <a:srgbClr val="FFFF00"/>
                </a:highlight>
              </a:rPr>
              <a:t>(</a:t>
            </a:r>
            <a:r>
              <a:rPr lang="pt-BR" dirty="0" err="1">
                <a:highlight>
                  <a:srgbClr val="FFFF00"/>
                </a:highlight>
              </a:rPr>
              <a:t>nascimento,'%d</a:t>
            </a:r>
            <a:r>
              <a:rPr lang="pt-BR" dirty="0">
                <a:highlight>
                  <a:srgbClr val="FFFF00"/>
                </a:highlight>
              </a:rPr>
              <a:t>/%m/%Y'), 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                salario 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                </a:t>
            </a:r>
            <a:r>
              <a:rPr lang="pt-BR" dirty="0" err="1">
                <a:highlight>
                  <a:srgbClr val="FFFF00"/>
                </a:highlight>
              </a:rPr>
              <a:t>from</a:t>
            </a:r>
            <a:r>
              <a:rPr lang="pt-BR" dirty="0">
                <a:highlight>
                  <a:srgbClr val="FFFF00"/>
                </a:highlight>
              </a:rPr>
              <a:t> Cliente </a:t>
            </a:r>
            <a:r>
              <a:rPr lang="pt-BR" dirty="0" err="1">
                <a:highlight>
                  <a:srgbClr val="FFFF00"/>
                </a:highlight>
              </a:rPr>
              <a:t>where</a:t>
            </a:r>
            <a:r>
              <a:rPr lang="pt-BR" dirty="0">
                <a:highlight>
                  <a:srgbClr val="FFFF00"/>
                </a:highlight>
              </a:rPr>
              <a:t> </a:t>
            </a:r>
            <a:r>
              <a:rPr lang="pt-BR" dirty="0" err="1">
                <a:highlight>
                  <a:srgbClr val="FFFF00"/>
                </a:highlight>
              </a:rPr>
              <a:t>idCliente</a:t>
            </a:r>
            <a:r>
              <a:rPr lang="pt-BR" dirty="0">
                <a:highlight>
                  <a:srgbClr val="FFFF00"/>
                </a:highlight>
              </a:rPr>
              <a:t>=%s </a:t>
            </a:r>
            <a:r>
              <a:rPr lang="pt-BR" dirty="0" err="1">
                <a:highlight>
                  <a:srgbClr val="FFFF00"/>
                </a:highlight>
              </a:rPr>
              <a:t>order</a:t>
            </a:r>
            <a:r>
              <a:rPr lang="pt-BR" dirty="0">
                <a:highlight>
                  <a:srgbClr val="FFFF00"/>
                </a:highlight>
              </a:rPr>
              <a:t> </a:t>
            </a:r>
            <a:r>
              <a:rPr lang="pt-BR" dirty="0" err="1">
                <a:highlight>
                  <a:srgbClr val="FFFF00"/>
                </a:highlight>
              </a:rPr>
              <a:t>by</a:t>
            </a:r>
            <a:r>
              <a:rPr lang="pt-BR" dirty="0">
                <a:highlight>
                  <a:srgbClr val="FFFF00"/>
                </a:highlight>
              </a:rPr>
              <a:t> nome</a:t>
            </a:r>
            <a:r>
              <a:rPr lang="pt-BR" dirty="0"/>
              <a:t>"""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selectTupla</a:t>
            </a:r>
            <a:r>
              <a:rPr lang="pt-BR" dirty="0"/>
              <a:t> = (</a:t>
            </a:r>
            <a:r>
              <a:rPr lang="pt-BR" dirty="0" err="1"/>
              <a:t>idCliente</a:t>
            </a:r>
            <a:r>
              <a:rPr lang="pt-BR" dirty="0"/>
              <a:t>,)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cursor.execute</a:t>
            </a:r>
            <a:r>
              <a:rPr lang="pt-BR" dirty="0"/>
              <a:t>(</a:t>
            </a:r>
            <a:r>
              <a:rPr lang="pt-BR" dirty="0" err="1"/>
              <a:t>sql</a:t>
            </a:r>
            <a:r>
              <a:rPr lang="pt-BR" dirty="0"/>
              <a:t>, </a:t>
            </a:r>
            <a:r>
              <a:rPr lang="pt-BR" dirty="0" err="1"/>
              <a:t>selectTupla</a:t>
            </a:r>
            <a:r>
              <a:rPr lang="pt-BR" dirty="0"/>
              <a:t>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result</a:t>
            </a:r>
            <a:r>
              <a:rPr lang="pt-BR" dirty="0"/>
              <a:t> = </a:t>
            </a:r>
            <a:r>
              <a:rPr lang="pt-BR" dirty="0" err="1"/>
              <a:t>cursor.fetchall</a:t>
            </a:r>
            <a:r>
              <a:rPr lang="pt-BR" dirty="0"/>
              <a:t>()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cursor.close</a:t>
            </a:r>
            <a:r>
              <a:rPr lang="pt-BR" dirty="0"/>
              <a:t>()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conexao.commit</a:t>
            </a:r>
            <a:r>
              <a:rPr lang="pt-BR" dirty="0"/>
              <a:t>()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jsonResposta</a:t>
            </a:r>
            <a:r>
              <a:rPr lang="pt-BR" dirty="0"/>
              <a:t> = </a:t>
            </a:r>
            <a:r>
              <a:rPr lang="pt-BR" dirty="0" err="1"/>
              <a:t>jsonify</a:t>
            </a:r>
            <a:r>
              <a:rPr lang="pt-BR" dirty="0"/>
              <a:t>(</a:t>
            </a:r>
          </a:p>
          <a:p>
            <a:pPr marL="0" indent="0">
              <a:buNone/>
            </a:pPr>
            <a:r>
              <a:rPr lang="pt-BR" dirty="0"/>
              <a:t>       </a:t>
            </a:r>
            <a:r>
              <a:rPr lang="pt-BR" dirty="0" err="1"/>
              <a:t>result</a:t>
            </a:r>
            <a:r>
              <a:rPr lang="pt-BR" dirty="0"/>
              <a:t>     </a:t>
            </a:r>
          </a:p>
          <a:p>
            <a:pPr marL="0" indent="0">
              <a:buNone/>
            </a:pPr>
            <a:r>
              <a:rPr lang="pt-BR" dirty="0"/>
              <a:t>    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jsonResposta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468380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0DDB26-33A9-EA82-E575-3B1D8D420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3282" y="18255"/>
            <a:ext cx="3778718" cy="1325563"/>
          </a:xfrm>
        </p:spPr>
        <p:txBody>
          <a:bodyPr/>
          <a:lstStyle/>
          <a:p>
            <a:r>
              <a:rPr lang="pt-BR" dirty="0"/>
              <a:t>rotasCliente.py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F89CC0C-ACF3-C075-ADC9-30D87820C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207" y="163629"/>
            <a:ext cx="10823171" cy="638155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t-BR" dirty="0"/>
              <a:t>@rotasCliente.route('/clientes</a:t>
            </a:r>
            <a:r>
              <a:rPr lang="pt-BR" dirty="0">
                <a:highlight>
                  <a:srgbClr val="FF00FF"/>
                </a:highlight>
              </a:rPr>
              <a:t>/&lt;int:idCliente</a:t>
            </a:r>
            <a:r>
              <a:rPr lang="pt-BR" dirty="0"/>
              <a:t>&gt;',methods=[</a:t>
            </a:r>
            <a:r>
              <a:rPr lang="pt-BR" dirty="0">
                <a:highlight>
                  <a:srgbClr val="00FFFF"/>
                </a:highlight>
              </a:rPr>
              <a:t>'PUT</a:t>
            </a:r>
            <a:r>
              <a:rPr lang="pt-BR" dirty="0"/>
              <a:t>'])</a:t>
            </a:r>
          </a:p>
          <a:p>
            <a:pPr marL="0" indent="0">
              <a:buNone/>
            </a:pPr>
            <a:r>
              <a:rPr lang="pt-BR" dirty="0" err="1"/>
              <a:t>def</a:t>
            </a:r>
            <a:r>
              <a:rPr lang="pt-BR" dirty="0"/>
              <a:t> </a:t>
            </a:r>
            <a:r>
              <a:rPr lang="pt-BR" dirty="0" err="1"/>
              <a:t>clientes_PUT</a:t>
            </a:r>
            <a:r>
              <a:rPr lang="pt-BR" dirty="0"/>
              <a:t>(</a:t>
            </a:r>
            <a:r>
              <a:rPr lang="pt-BR" dirty="0" err="1">
                <a:highlight>
                  <a:srgbClr val="FF00FF"/>
                </a:highlight>
              </a:rPr>
              <a:t>idCliente</a:t>
            </a:r>
            <a:r>
              <a:rPr lang="pt-BR" dirty="0"/>
              <a:t>):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>
                <a:highlight>
                  <a:srgbClr val="00FF00"/>
                </a:highlight>
              </a:rPr>
              <a:t>dados</a:t>
            </a:r>
            <a:r>
              <a:rPr lang="pt-BR" dirty="0"/>
              <a:t> = </a:t>
            </a:r>
            <a:r>
              <a:rPr lang="pt-BR" dirty="0" err="1"/>
              <a:t>request.json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    cursor = </a:t>
            </a:r>
            <a:r>
              <a:rPr lang="pt-BR" dirty="0" err="1"/>
              <a:t>conexao.cursor</a:t>
            </a:r>
            <a:r>
              <a:rPr lang="pt-BR" dirty="0"/>
              <a:t>(</a:t>
            </a:r>
            <a:r>
              <a:rPr lang="pt-BR" dirty="0" err="1"/>
              <a:t>prepared</a:t>
            </a:r>
            <a:r>
              <a:rPr lang="pt-BR" dirty="0"/>
              <a:t>=</a:t>
            </a:r>
            <a:r>
              <a:rPr lang="pt-BR" dirty="0" err="1"/>
              <a:t>True</a:t>
            </a:r>
            <a:r>
              <a:rPr lang="pt-BR" dirty="0"/>
              <a:t>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sql</a:t>
            </a:r>
            <a:r>
              <a:rPr lang="pt-BR" dirty="0"/>
              <a:t> = """ </a:t>
            </a:r>
            <a:r>
              <a:rPr lang="pt-BR" dirty="0">
                <a:highlight>
                  <a:srgbClr val="FFFF00"/>
                </a:highlight>
              </a:rPr>
              <a:t>update cliente set nome=%s, </a:t>
            </a:r>
            <a:r>
              <a:rPr lang="pt-BR" dirty="0" err="1">
                <a:highlight>
                  <a:srgbClr val="FFFF00"/>
                </a:highlight>
              </a:rPr>
              <a:t>email</a:t>
            </a:r>
            <a:r>
              <a:rPr lang="pt-BR" dirty="0">
                <a:highlight>
                  <a:srgbClr val="FFFF00"/>
                </a:highlight>
              </a:rPr>
              <a:t>=%s, senha=%s, salario=%s, nascimento=%s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            </a:t>
            </a:r>
            <a:r>
              <a:rPr lang="pt-BR" dirty="0" err="1">
                <a:highlight>
                  <a:srgbClr val="FFFF00"/>
                </a:highlight>
              </a:rPr>
              <a:t>where</a:t>
            </a:r>
            <a:r>
              <a:rPr lang="pt-BR" dirty="0">
                <a:highlight>
                  <a:srgbClr val="FFFF00"/>
                </a:highlight>
              </a:rPr>
              <a:t> </a:t>
            </a:r>
            <a:r>
              <a:rPr lang="pt-BR" dirty="0" err="1">
                <a:highlight>
                  <a:srgbClr val="FFFF00"/>
                </a:highlight>
              </a:rPr>
              <a:t>idCliente</a:t>
            </a:r>
            <a:r>
              <a:rPr lang="pt-BR" dirty="0">
                <a:highlight>
                  <a:srgbClr val="FFFF00"/>
                </a:highlight>
              </a:rPr>
              <a:t> = %s </a:t>
            </a:r>
            <a:r>
              <a:rPr lang="pt-BR" dirty="0"/>
              <a:t>"""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atualizarTupla</a:t>
            </a:r>
            <a:r>
              <a:rPr lang="pt-BR" dirty="0"/>
              <a:t> = (</a:t>
            </a:r>
            <a:r>
              <a:rPr lang="pt-BR" dirty="0">
                <a:highlight>
                  <a:srgbClr val="00FF00"/>
                </a:highlight>
              </a:rPr>
              <a:t>dados</a:t>
            </a:r>
            <a:r>
              <a:rPr lang="pt-BR" dirty="0"/>
              <a:t>['nome'], </a:t>
            </a:r>
            <a:r>
              <a:rPr lang="pt-BR" dirty="0">
                <a:highlight>
                  <a:srgbClr val="00FF00"/>
                </a:highlight>
              </a:rPr>
              <a:t>dados</a:t>
            </a:r>
            <a:r>
              <a:rPr lang="pt-BR" dirty="0"/>
              <a:t>['</a:t>
            </a:r>
            <a:r>
              <a:rPr lang="pt-BR" dirty="0" err="1"/>
              <a:t>email</a:t>
            </a:r>
            <a:r>
              <a:rPr lang="pt-BR" dirty="0"/>
              <a:t>'], </a:t>
            </a:r>
            <a:r>
              <a:rPr lang="pt-BR" dirty="0">
                <a:highlight>
                  <a:srgbClr val="00FF00"/>
                </a:highlight>
              </a:rPr>
              <a:t>dados</a:t>
            </a:r>
            <a:r>
              <a:rPr lang="pt-BR" dirty="0"/>
              <a:t>['senha'], </a:t>
            </a:r>
            <a:r>
              <a:rPr lang="pt-BR" dirty="0">
                <a:highlight>
                  <a:srgbClr val="00FF00"/>
                </a:highlight>
              </a:rPr>
              <a:t>dados</a:t>
            </a:r>
            <a:r>
              <a:rPr lang="pt-BR" dirty="0"/>
              <a:t>['salario'],</a:t>
            </a:r>
            <a:r>
              <a:rPr lang="pt-BR" dirty="0">
                <a:highlight>
                  <a:srgbClr val="00FF00"/>
                </a:highlight>
              </a:rPr>
              <a:t>dados</a:t>
            </a:r>
            <a:r>
              <a:rPr lang="pt-BR" dirty="0"/>
              <a:t>['nascimento'], </a:t>
            </a:r>
            <a:r>
              <a:rPr lang="pt-BR" dirty="0" err="1"/>
              <a:t>idCliente</a:t>
            </a:r>
            <a:r>
              <a:rPr lang="pt-BR" dirty="0"/>
              <a:t>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cursor.execute</a:t>
            </a:r>
            <a:r>
              <a:rPr lang="pt-BR" dirty="0"/>
              <a:t>(</a:t>
            </a:r>
            <a:r>
              <a:rPr lang="pt-BR" dirty="0" err="1"/>
              <a:t>sql</a:t>
            </a:r>
            <a:r>
              <a:rPr lang="pt-BR" dirty="0"/>
              <a:t>, </a:t>
            </a:r>
            <a:r>
              <a:rPr lang="pt-BR" dirty="0" err="1"/>
              <a:t>atualizarTupla</a:t>
            </a:r>
            <a:r>
              <a:rPr lang="pt-BR" dirty="0"/>
              <a:t>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conexao.commit</a:t>
            </a:r>
            <a:r>
              <a:rPr lang="pt-BR" dirty="0"/>
              <a:t>()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cursor.close</a:t>
            </a:r>
            <a:r>
              <a:rPr lang="pt-BR" dirty="0"/>
              <a:t>()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jsonResposta</a:t>
            </a:r>
            <a:r>
              <a:rPr lang="pt-BR" dirty="0"/>
              <a:t> = </a:t>
            </a:r>
            <a:r>
              <a:rPr lang="pt-BR" dirty="0" err="1"/>
              <a:t>jsonify</a:t>
            </a:r>
            <a:r>
              <a:rPr lang="pt-BR" dirty="0"/>
              <a:t>(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idCliente</a:t>
            </a:r>
            <a:r>
              <a:rPr lang="pt-BR" dirty="0"/>
              <a:t>=</a:t>
            </a:r>
            <a:r>
              <a:rPr lang="pt-BR" dirty="0" err="1"/>
              <a:t>idCliente</a:t>
            </a:r>
            <a:r>
              <a:rPr lang="pt-BR" dirty="0"/>
              <a:t>,</a:t>
            </a:r>
          </a:p>
          <a:p>
            <a:pPr marL="0" indent="0">
              <a:buNone/>
            </a:pPr>
            <a:r>
              <a:rPr lang="pt-BR" dirty="0"/>
              <a:t>        nome = dados['nome'],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email</a:t>
            </a:r>
            <a:r>
              <a:rPr lang="pt-BR" dirty="0"/>
              <a:t>= dados['</a:t>
            </a:r>
            <a:r>
              <a:rPr lang="pt-BR" dirty="0" err="1"/>
              <a:t>email</a:t>
            </a:r>
            <a:r>
              <a:rPr lang="pt-BR" dirty="0"/>
              <a:t>'],</a:t>
            </a:r>
          </a:p>
          <a:p>
            <a:pPr marL="0" indent="0">
              <a:buNone/>
            </a:pPr>
            <a:r>
              <a:rPr lang="pt-BR" dirty="0"/>
              <a:t>        nascimento= dados['nascimento'],</a:t>
            </a:r>
          </a:p>
          <a:p>
            <a:pPr marL="0" indent="0">
              <a:buNone/>
            </a:pPr>
            <a:r>
              <a:rPr lang="pt-BR" dirty="0"/>
              <a:t>        salario = dados['salario']     </a:t>
            </a:r>
          </a:p>
          <a:p>
            <a:pPr marL="0" indent="0">
              <a:buNone/>
            </a:pPr>
            <a:r>
              <a:rPr lang="pt-BR" dirty="0"/>
              <a:t>    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jsonResposta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951138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A54BB7-C273-CE70-ADF0-3B47F6926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0232" y="365125"/>
            <a:ext cx="3580596" cy="1325563"/>
          </a:xfrm>
        </p:spPr>
        <p:txBody>
          <a:bodyPr/>
          <a:lstStyle/>
          <a:p>
            <a:r>
              <a:rPr lang="pt-BR" dirty="0"/>
              <a:t>rotasCliente.py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155CF99-FD39-4EEB-BDAB-386E22B78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612775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dirty="0"/>
              <a:t>@rotasCliente.route('/clientes</a:t>
            </a:r>
            <a:r>
              <a:rPr lang="pt-BR" dirty="0">
                <a:highlight>
                  <a:srgbClr val="FF00FF"/>
                </a:highlight>
              </a:rPr>
              <a:t>/&lt;int:idCliente</a:t>
            </a:r>
            <a:r>
              <a:rPr lang="pt-BR" dirty="0"/>
              <a:t>&gt;',methods=[</a:t>
            </a:r>
            <a:r>
              <a:rPr lang="pt-BR" dirty="0">
                <a:highlight>
                  <a:srgbClr val="00FFFF"/>
                </a:highlight>
              </a:rPr>
              <a:t>'DELETE</a:t>
            </a:r>
            <a:r>
              <a:rPr lang="pt-BR" dirty="0"/>
              <a:t>'])</a:t>
            </a:r>
          </a:p>
          <a:p>
            <a:pPr marL="0" indent="0">
              <a:buNone/>
            </a:pPr>
            <a:r>
              <a:rPr lang="pt-BR" dirty="0" err="1"/>
              <a:t>def</a:t>
            </a:r>
            <a:r>
              <a:rPr lang="pt-BR" dirty="0"/>
              <a:t> </a:t>
            </a:r>
            <a:r>
              <a:rPr lang="pt-BR" dirty="0" err="1"/>
              <a:t>clientes_DELETE</a:t>
            </a:r>
            <a:r>
              <a:rPr lang="pt-BR" dirty="0"/>
              <a:t>(</a:t>
            </a:r>
            <a:r>
              <a:rPr lang="pt-BR" dirty="0" err="1">
                <a:highlight>
                  <a:srgbClr val="FF00FF"/>
                </a:highlight>
              </a:rPr>
              <a:t>idCliente</a:t>
            </a:r>
            <a:r>
              <a:rPr lang="pt-BR" dirty="0"/>
              <a:t>):</a:t>
            </a:r>
          </a:p>
          <a:p>
            <a:pPr marL="0" indent="0">
              <a:buNone/>
            </a:pPr>
            <a:r>
              <a:rPr lang="pt-BR" dirty="0"/>
              <a:t>   cursor = </a:t>
            </a:r>
            <a:r>
              <a:rPr lang="pt-BR" dirty="0" err="1"/>
              <a:t>conexao.cursor</a:t>
            </a:r>
            <a:r>
              <a:rPr lang="pt-BR" dirty="0"/>
              <a:t>(</a:t>
            </a:r>
            <a:r>
              <a:rPr lang="pt-BR" dirty="0" err="1"/>
              <a:t>prepared</a:t>
            </a:r>
            <a:r>
              <a:rPr lang="pt-BR" dirty="0"/>
              <a:t>=</a:t>
            </a:r>
            <a:r>
              <a:rPr lang="pt-BR" dirty="0" err="1"/>
              <a:t>True</a:t>
            </a:r>
            <a:r>
              <a:rPr lang="pt-BR" dirty="0"/>
              <a:t>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sql</a:t>
            </a:r>
            <a:r>
              <a:rPr lang="pt-BR" dirty="0"/>
              <a:t> = "delete </a:t>
            </a:r>
            <a:r>
              <a:rPr lang="pt-BR" dirty="0" err="1"/>
              <a:t>from</a:t>
            </a:r>
            <a:r>
              <a:rPr lang="pt-BR" dirty="0"/>
              <a:t> cliente </a:t>
            </a:r>
            <a:r>
              <a:rPr lang="pt-BR" dirty="0" err="1"/>
              <a:t>where</a:t>
            </a:r>
            <a:r>
              <a:rPr lang="pt-BR" dirty="0"/>
              <a:t> </a:t>
            </a:r>
            <a:r>
              <a:rPr lang="pt-BR" dirty="0" err="1"/>
              <a:t>idcliente</a:t>
            </a:r>
            <a:r>
              <a:rPr lang="pt-BR" dirty="0"/>
              <a:t>=%s"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excluirTupla</a:t>
            </a:r>
            <a:r>
              <a:rPr lang="pt-BR" dirty="0"/>
              <a:t> = (</a:t>
            </a:r>
            <a:r>
              <a:rPr lang="pt-BR" dirty="0" err="1">
                <a:highlight>
                  <a:srgbClr val="FF00FF"/>
                </a:highlight>
              </a:rPr>
              <a:t>idCliente</a:t>
            </a:r>
            <a:r>
              <a:rPr lang="pt-BR" dirty="0">
                <a:highlight>
                  <a:srgbClr val="FF00FF"/>
                </a:highlight>
              </a:rPr>
              <a:t>,</a:t>
            </a:r>
            <a:r>
              <a:rPr lang="pt-BR" dirty="0"/>
              <a:t>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cursor.execute</a:t>
            </a:r>
            <a:r>
              <a:rPr lang="pt-BR" dirty="0"/>
              <a:t>(</a:t>
            </a:r>
            <a:r>
              <a:rPr lang="pt-BR" dirty="0" err="1"/>
              <a:t>sql</a:t>
            </a:r>
            <a:r>
              <a:rPr lang="pt-BR" dirty="0"/>
              <a:t>, </a:t>
            </a:r>
            <a:r>
              <a:rPr lang="pt-BR" dirty="0" err="1"/>
              <a:t>excluirTupla</a:t>
            </a:r>
            <a:r>
              <a:rPr lang="pt-BR" dirty="0"/>
              <a:t>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conexao.commit</a:t>
            </a:r>
            <a:r>
              <a:rPr lang="pt-BR" dirty="0"/>
              <a:t>()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cursor.close</a:t>
            </a:r>
            <a:r>
              <a:rPr lang="pt-BR" dirty="0"/>
              <a:t>()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jsonResposta</a:t>
            </a:r>
            <a:r>
              <a:rPr lang="pt-BR" dirty="0"/>
              <a:t> = </a:t>
            </a:r>
            <a:r>
              <a:rPr lang="pt-BR" dirty="0" err="1"/>
              <a:t>jsonify</a:t>
            </a:r>
            <a:r>
              <a:rPr lang="pt-BR" dirty="0"/>
              <a:t>(</a:t>
            </a:r>
          </a:p>
          <a:p>
            <a:pPr marL="0" indent="0">
              <a:buNone/>
            </a:pPr>
            <a:r>
              <a:rPr lang="pt-BR" dirty="0"/>
              <a:t>        status='ok',</a:t>
            </a:r>
          </a:p>
          <a:p>
            <a:pPr marL="0" indent="0">
              <a:buNone/>
            </a:pPr>
            <a:r>
              <a:rPr lang="pt-BR" dirty="0"/>
              <a:t>        msg='Excluído com sucesso!'</a:t>
            </a:r>
          </a:p>
          <a:p>
            <a:pPr marL="0" indent="0">
              <a:buNone/>
            </a:pPr>
            <a:r>
              <a:rPr lang="pt-BR" dirty="0"/>
              <a:t>        </a:t>
            </a:r>
          </a:p>
          <a:p>
            <a:pPr marL="0" indent="0">
              <a:buNone/>
            </a:pPr>
            <a:r>
              <a:rPr lang="pt-BR" dirty="0"/>
              <a:t>    )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jsonResposta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810541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D92DFA-42BA-696D-A92E-13CCC5F90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Teste </a:t>
            </a:r>
            <a:br>
              <a:rPr lang="pt-BR" dirty="0"/>
            </a:br>
            <a:r>
              <a:rPr lang="pt-BR" dirty="0"/>
              <a:t>post: /clientes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E961EE0-B208-27BC-658A-D8F19301D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4A9E9EFF-C3F1-A20F-501C-AEF2064C00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742" y="2655347"/>
            <a:ext cx="7964011" cy="2467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7609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152E8B-25EF-3116-ED76-E1F568156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Teste</a:t>
            </a:r>
            <a:br>
              <a:rPr lang="pt-BR" dirty="0"/>
            </a:br>
            <a:r>
              <a:rPr lang="pt-BR" dirty="0" err="1"/>
              <a:t>put</a:t>
            </a:r>
            <a:r>
              <a:rPr lang="pt-BR" dirty="0"/>
              <a:t>: /clientes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BC99310-5F06-39AB-594E-219B4162F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4EE2B8D-FB17-7E38-280B-5CD375133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215" y="2366814"/>
            <a:ext cx="7840169" cy="212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6378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017066-544D-7A59-5B16-1D318A91E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Teste </a:t>
            </a:r>
            <a:br>
              <a:rPr lang="pt-BR" dirty="0"/>
            </a:br>
            <a:r>
              <a:rPr lang="pt-BR" dirty="0"/>
              <a:t>delete: /clientes/</a:t>
            </a:r>
            <a:r>
              <a:rPr lang="pt-BR" dirty="0" err="1"/>
              <a:t>idCliente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506E24B-14BD-11BD-656D-A7C36A400B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0CD6EA42-01F0-0263-C2B6-AA23CB11CF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2967" y="2595446"/>
            <a:ext cx="8526065" cy="166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83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4AF056-B17B-14D2-AAEF-E00C1EE05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9FCECA7-9413-E9E7-AA8E-F88570F412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 descr="Frameworks para desenvolvimento software: conheça os melhores!">
            <a:extLst>
              <a:ext uri="{FF2B5EF4-FFF2-40B4-BE49-F238E27FC236}">
                <a16:creationId xmlns:a16="http://schemas.microsoft.com/office/drawing/2014/main" id="{B1F6C353-A76D-A075-5093-4754C8B46C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152400"/>
            <a:ext cx="6667500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9158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FB0B16-EDE1-C651-D6A9-1EBE6CB3C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Teste </a:t>
            </a:r>
            <a:br>
              <a:rPr lang="pt-BR" dirty="0"/>
            </a:br>
            <a:r>
              <a:rPr lang="pt-BR" dirty="0" err="1"/>
              <a:t>get</a:t>
            </a:r>
            <a:r>
              <a:rPr lang="pt-BR" dirty="0"/>
              <a:t>: /clientes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0F5EBC5-254B-0E23-241C-3CE84C0DAA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00B2774-7B6D-EB12-4A90-0462CDCD7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840" y="2205581"/>
            <a:ext cx="8478433" cy="3591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8331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05167D-C73D-9467-6191-C8C97DE5E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Teste </a:t>
            </a:r>
            <a:br>
              <a:rPr lang="pt-BR" dirty="0"/>
            </a:br>
            <a:r>
              <a:rPr lang="pt-BR" dirty="0" err="1"/>
              <a:t>get</a:t>
            </a:r>
            <a:r>
              <a:rPr lang="pt-BR" dirty="0"/>
              <a:t>: /clientes/</a:t>
            </a:r>
            <a:r>
              <a:rPr lang="pt-BR" dirty="0" err="1"/>
              <a:t>idCliente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B0D6D19-E427-D3FE-6A1C-E841380FA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47C0274-DF0D-7A96-3F5F-7CF1E4A82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9129" y="2652945"/>
            <a:ext cx="7068536" cy="24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967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D9C36B-4316-DAC2-04E0-44607F6C3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Por que usar um framework?</a:t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3A9C0F8-401D-D60F-4F7C-62178F32DA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/>
              <a:t>Uma das principais vantagens de utilizar um framework é a sua eficiência em termos de tempo.</a:t>
            </a:r>
          </a:p>
          <a:p>
            <a:r>
              <a:rPr lang="pt-BR" dirty="0"/>
              <a:t>Os frameworks de desenvolvimento web permitem que os desenvolvedores economizem energia e tempo ao lidar com diversas funcionalidades. </a:t>
            </a:r>
          </a:p>
          <a:p>
            <a:r>
              <a:rPr lang="pt-BR" dirty="0"/>
              <a:t>Ao fornecer componentes </a:t>
            </a:r>
            <a:r>
              <a:rPr lang="pt-BR" dirty="0" err="1"/>
              <a:t>pré</a:t>
            </a:r>
            <a:r>
              <a:rPr lang="pt-BR" dirty="0"/>
              <a:t>-construídos e soluções prontas para uso, os frameworks agilizam o processo de desenvolvimento, permitindo que os programadores se concentrem mais na lógica do aplicativo em vez de ter que reinventar a roda para cada funcionalidade. </a:t>
            </a:r>
          </a:p>
          <a:p>
            <a:r>
              <a:rPr lang="pt-BR" dirty="0"/>
              <a:t>Isso resulta em uma maior produtividade, redução de erros e tempo de desenvolvimento mais curto, o que é extremamente valioso em projetos com prazos apertados.</a:t>
            </a:r>
          </a:p>
        </p:txBody>
      </p:sp>
    </p:spTree>
    <p:extLst>
      <p:ext uri="{BB962C8B-B14F-4D97-AF65-F5344CB8AC3E}">
        <p14:creationId xmlns:p14="http://schemas.microsoft.com/office/powerpoint/2010/main" val="2732641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A3AE0A-162D-62D2-47EB-379AD49CA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Principais frameworks web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1C0B522-8381-8BBF-1518-BA6D5116C6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err="1"/>
              <a:t>React</a:t>
            </a:r>
            <a:r>
              <a:rPr lang="pt-BR" dirty="0"/>
              <a:t> : </a:t>
            </a:r>
            <a:r>
              <a:rPr lang="pt-BR" dirty="0">
                <a:solidFill>
                  <a:srgbClr val="FF0000"/>
                </a:solidFill>
              </a:rPr>
              <a:t>Javascript</a:t>
            </a:r>
            <a:r>
              <a:rPr lang="pt-BR" dirty="0"/>
              <a:t> &gt; front-end.</a:t>
            </a:r>
          </a:p>
          <a:p>
            <a:r>
              <a:rPr lang="pt-BR" dirty="0"/>
              <a:t>Express </a:t>
            </a:r>
            <a:r>
              <a:rPr lang="pt-BR" dirty="0" err="1"/>
              <a:t>JS</a:t>
            </a:r>
            <a:r>
              <a:rPr lang="pt-BR" dirty="0"/>
              <a:t>: </a:t>
            </a:r>
            <a:r>
              <a:rPr lang="pt-BR" dirty="0">
                <a:solidFill>
                  <a:srgbClr val="FF0000"/>
                </a:solidFill>
              </a:rPr>
              <a:t>Javascript</a:t>
            </a:r>
            <a:r>
              <a:rPr lang="pt-BR" dirty="0"/>
              <a:t> &gt; </a:t>
            </a:r>
            <a:r>
              <a:rPr lang="pt-BR" dirty="0" err="1"/>
              <a:t>back-end</a:t>
            </a:r>
            <a:endParaRPr lang="pt-BR" dirty="0"/>
          </a:p>
          <a:p>
            <a:r>
              <a:rPr lang="pt-BR" dirty="0"/>
              <a:t>Django: </a:t>
            </a:r>
            <a:r>
              <a:rPr lang="pt-BR" dirty="0" err="1">
                <a:solidFill>
                  <a:srgbClr val="FF0000"/>
                </a:solidFill>
              </a:rPr>
              <a:t>python</a:t>
            </a:r>
            <a:r>
              <a:rPr lang="pt-BR" dirty="0"/>
              <a:t> &gt; </a:t>
            </a:r>
            <a:r>
              <a:rPr lang="pt-BR" b="0" i="0" dirty="0">
                <a:solidFill>
                  <a:srgbClr val="212121"/>
                </a:solidFill>
                <a:effectLst/>
                <a:latin typeface="avenirltstd-light"/>
              </a:rPr>
              <a:t>full-</a:t>
            </a:r>
            <a:r>
              <a:rPr lang="pt-BR" b="0" i="0" dirty="0" err="1">
                <a:solidFill>
                  <a:srgbClr val="212121"/>
                </a:solidFill>
                <a:effectLst/>
                <a:latin typeface="avenirltstd-light"/>
              </a:rPr>
              <a:t>stack</a:t>
            </a:r>
            <a:endParaRPr lang="pt-BR" dirty="0"/>
          </a:p>
          <a:p>
            <a:r>
              <a:rPr lang="pt-BR" dirty="0"/>
              <a:t>Ruby </a:t>
            </a:r>
            <a:r>
              <a:rPr lang="pt-BR" dirty="0" err="1"/>
              <a:t>on</a:t>
            </a:r>
            <a:r>
              <a:rPr lang="pt-BR" dirty="0"/>
              <a:t> </a:t>
            </a:r>
            <a:r>
              <a:rPr lang="pt-BR" dirty="0" err="1"/>
              <a:t>Rails</a:t>
            </a:r>
            <a:r>
              <a:rPr lang="pt-BR" dirty="0"/>
              <a:t>:</a:t>
            </a:r>
            <a:r>
              <a:rPr lang="pt-BR" b="0" i="0" dirty="0">
                <a:solidFill>
                  <a:srgbClr val="212121"/>
                </a:solidFill>
                <a:effectLst/>
                <a:latin typeface="avenirltstd-light"/>
              </a:rPr>
              <a:t> </a:t>
            </a:r>
            <a:r>
              <a:rPr lang="pt-BR" b="0" i="0" dirty="0">
                <a:solidFill>
                  <a:srgbClr val="FF0000"/>
                </a:solidFill>
                <a:effectLst/>
                <a:latin typeface="avenirltstd-light"/>
              </a:rPr>
              <a:t>Ruby</a:t>
            </a:r>
            <a:r>
              <a:rPr lang="pt-BR" b="0" i="0" dirty="0">
                <a:solidFill>
                  <a:srgbClr val="212121"/>
                </a:solidFill>
                <a:effectLst/>
                <a:latin typeface="avenirltstd-light"/>
              </a:rPr>
              <a:t> &gt; full-Stack</a:t>
            </a:r>
          </a:p>
          <a:p>
            <a:r>
              <a:rPr lang="pt-BR" dirty="0" err="1"/>
              <a:t>Laravel</a:t>
            </a:r>
            <a:r>
              <a:rPr lang="pt-BR" dirty="0">
                <a:solidFill>
                  <a:srgbClr val="212121"/>
                </a:solidFill>
                <a:latin typeface="avenirltstd-light"/>
              </a:rPr>
              <a:t>: </a:t>
            </a:r>
            <a:r>
              <a:rPr lang="pt-BR" dirty="0" err="1">
                <a:solidFill>
                  <a:srgbClr val="FF0000"/>
                </a:solidFill>
                <a:latin typeface="avenirltstd-light"/>
              </a:rPr>
              <a:t>php</a:t>
            </a:r>
            <a:r>
              <a:rPr lang="pt-BR" dirty="0">
                <a:solidFill>
                  <a:srgbClr val="212121"/>
                </a:solidFill>
                <a:latin typeface="avenirltstd-light"/>
              </a:rPr>
              <a:t> &gt; </a:t>
            </a:r>
            <a:r>
              <a:rPr lang="pt-BR" b="0" i="0" dirty="0">
                <a:solidFill>
                  <a:srgbClr val="212121"/>
                </a:solidFill>
                <a:effectLst/>
                <a:latin typeface="avenirltstd-light"/>
              </a:rPr>
              <a:t>full-Stack</a:t>
            </a:r>
          </a:p>
          <a:p>
            <a:r>
              <a:rPr lang="pt-BR" dirty="0"/>
              <a:t>Spring</a:t>
            </a:r>
            <a:r>
              <a:rPr lang="pt-BR" dirty="0">
                <a:solidFill>
                  <a:srgbClr val="212121"/>
                </a:solidFill>
                <a:latin typeface="avenirltstd-light"/>
              </a:rPr>
              <a:t>: </a:t>
            </a:r>
            <a:r>
              <a:rPr lang="pt-BR" dirty="0" err="1">
                <a:solidFill>
                  <a:srgbClr val="212121"/>
                </a:solidFill>
                <a:latin typeface="avenirltstd-light"/>
              </a:rPr>
              <a:t>java</a:t>
            </a:r>
            <a:r>
              <a:rPr lang="pt-BR" dirty="0">
                <a:solidFill>
                  <a:srgbClr val="212121"/>
                </a:solidFill>
                <a:latin typeface="avenirltstd-light"/>
              </a:rPr>
              <a:t> &gt;full-Stack</a:t>
            </a:r>
          </a:p>
          <a:p>
            <a:r>
              <a:rPr lang="pt-BR" dirty="0" err="1"/>
              <a:t>Angular</a:t>
            </a:r>
            <a:r>
              <a:rPr lang="pt-BR" dirty="0" err="1">
                <a:solidFill>
                  <a:srgbClr val="212121"/>
                </a:solidFill>
                <a:latin typeface="avenirltstd-light"/>
              </a:rPr>
              <a:t>:Javascript</a:t>
            </a:r>
            <a:r>
              <a:rPr lang="pt-BR" dirty="0">
                <a:solidFill>
                  <a:srgbClr val="212121"/>
                </a:solidFill>
                <a:latin typeface="avenirltstd-light"/>
              </a:rPr>
              <a:t> &gt; front-end.</a:t>
            </a:r>
          </a:p>
          <a:p>
            <a:r>
              <a:rPr lang="pt-BR" dirty="0" err="1"/>
              <a:t>Vue</a:t>
            </a:r>
            <a:r>
              <a:rPr lang="pt-BR" dirty="0"/>
              <a:t> </a:t>
            </a:r>
            <a:r>
              <a:rPr lang="pt-BR" dirty="0" err="1"/>
              <a:t>JS</a:t>
            </a:r>
            <a:r>
              <a:rPr lang="pt-BR" dirty="0">
                <a:solidFill>
                  <a:srgbClr val="212121"/>
                </a:solidFill>
                <a:latin typeface="avenirltstd-light"/>
              </a:rPr>
              <a:t>: Javascript &gt;front-end.</a:t>
            </a:r>
          </a:p>
          <a:p>
            <a:r>
              <a:rPr lang="pt-BR" dirty="0" err="1"/>
              <a:t>Asp.Net</a:t>
            </a:r>
            <a:r>
              <a:rPr lang="pt-BR" dirty="0"/>
              <a:t>: </a:t>
            </a:r>
            <a:r>
              <a:rPr lang="pt-BR" dirty="0" err="1"/>
              <a:t>multlinguagem</a:t>
            </a:r>
            <a:r>
              <a:rPr lang="pt-BR" dirty="0"/>
              <a:t>, tipicamente </a:t>
            </a:r>
            <a:r>
              <a:rPr lang="pt-BR" dirty="0" err="1"/>
              <a:t>c#</a:t>
            </a:r>
            <a:r>
              <a:rPr lang="pt-BR" dirty="0"/>
              <a:t> no </a:t>
            </a:r>
            <a:r>
              <a:rPr lang="pt-BR" dirty="0" err="1"/>
              <a:t>backend</a:t>
            </a:r>
            <a:r>
              <a:rPr lang="pt-B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0974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1CEFD6-9F74-23BE-A69C-851CF2AB4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Flask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223DCF4-23E7-8489-E863-9A72A67A2C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</a:t>
            </a:r>
            <a:r>
              <a:rPr lang="pt-BR" dirty="0" err="1"/>
              <a:t>Flask</a:t>
            </a:r>
            <a:r>
              <a:rPr lang="pt-BR" dirty="0"/>
              <a:t> é um </a:t>
            </a:r>
            <a:r>
              <a:rPr lang="pt-BR" dirty="0">
                <a:solidFill>
                  <a:srgbClr val="FF0000"/>
                </a:solidFill>
                <a:highlight>
                  <a:srgbClr val="FFFF00"/>
                </a:highlight>
              </a:rPr>
              <a:t>framework web em Python</a:t>
            </a:r>
            <a:r>
              <a:rPr lang="pt-BR" dirty="0"/>
              <a:t>, conhecido por sua simplicidade e flexibilidade. </a:t>
            </a:r>
          </a:p>
          <a:p>
            <a:r>
              <a:rPr lang="pt-BR" dirty="0"/>
              <a:t>Foi projetado para ser um </a:t>
            </a:r>
            <a:r>
              <a:rPr lang="pt-BR" dirty="0" err="1"/>
              <a:t>microframework</a:t>
            </a:r>
            <a:r>
              <a:rPr lang="pt-BR" dirty="0"/>
              <a:t>, o que significa que possui um núcleo básico, mas pode ser facilmente estendido com ferramentas e bibliotecas adicionais, se necessário.</a:t>
            </a:r>
          </a:p>
        </p:txBody>
      </p:sp>
      <p:pic>
        <p:nvPicPr>
          <p:cNvPr id="4" name="Picture 2" descr="Flask là gì? Giới thiệu về Flask của Python">
            <a:extLst>
              <a:ext uri="{FF2B5EF4-FFF2-40B4-BE49-F238E27FC236}">
                <a16:creationId xmlns:a16="http://schemas.microsoft.com/office/drawing/2014/main" id="{40816077-57BF-4C22-FDB0-3796F2122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390" y="4095895"/>
            <a:ext cx="4187969" cy="2617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665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BD62DA-766D-400A-BCD0-C3122C58D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Crie um diretório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800453A-66B4-28FA-C5DA-B0C133F202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Crie um diretório para abrigar sua aplicação.</a:t>
            </a:r>
          </a:p>
          <a:p>
            <a:pPr lvl="1"/>
            <a:r>
              <a:rPr lang="pt-BR" dirty="0"/>
              <a:t>C:\apiTeste</a:t>
            </a:r>
          </a:p>
        </p:txBody>
      </p:sp>
    </p:spTree>
    <p:extLst>
      <p:ext uri="{BB962C8B-B14F-4D97-AF65-F5344CB8AC3E}">
        <p14:creationId xmlns:p14="http://schemas.microsoft.com/office/powerpoint/2010/main" val="1466954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BA7222-D4C3-BED2-C226-6D0A0F9A4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Instalar o </a:t>
            </a:r>
            <a:r>
              <a:rPr lang="pt-BR" dirty="0" err="1"/>
              <a:t>flask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1F49940-7221-DFCF-A8FC-45B162528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>
                <a:solidFill>
                  <a:srgbClr val="FF0000"/>
                </a:solidFill>
              </a:rPr>
              <a:t>pip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err="1">
                <a:solidFill>
                  <a:srgbClr val="FF0000"/>
                </a:solidFill>
              </a:rPr>
              <a:t>install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err="1">
                <a:solidFill>
                  <a:srgbClr val="FF0000"/>
                </a:solidFill>
              </a:rPr>
              <a:t>flask</a:t>
            </a:r>
            <a:endParaRPr lang="pt-BR" dirty="0">
              <a:solidFill>
                <a:srgbClr val="FF0000"/>
              </a:solidFill>
            </a:endParaRPr>
          </a:p>
        </p:txBody>
      </p:sp>
      <p:pic>
        <p:nvPicPr>
          <p:cNvPr id="1026" name="Picture 2" descr="Flask là gì? Giới thiệu về Flask của Python">
            <a:extLst>
              <a:ext uri="{FF2B5EF4-FFF2-40B4-BE49-F238E27FC236}">
                <a16:creationId xmlns:a16="http://schemas.microsoft.com/office/drawing/2014/main" id="{579300B3-9A3F-47C4-3473-B96AA2FEF5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50" y="2682875"/>
            <a:ext cx="6096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714D9B8E-C0B2-9723-F424-E91F048890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3925" y="3000419"/>
            <a:ext cx="6028701" cy="317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7254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2251</Words>
  <Application>Microsoft Office PowerPoint</Application>
  <PresentationFormat>Widescreen</PresentationFormat>
  <Paragraphs>340</Paragraphs>
  <Slides>41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41</vt:i4>
      </vt:variant>
    </vt:vector>
  </HeadingPairs>
  <TitlesOfParts>
    <vt:vector size="46" baseType="lpstr">
      <vt:lpstr>Arial</vt:lpstr>
      <vt:lpstr>avenirltstd-light</vt:lpstr>
      <vt:lpstr>Calibri</vt:lpstr>
      <vt:lpstr>Calibri Light</vt:lpstr>
      <vt:lpstr>Tema do Office</vt:lpstr>
      <vt:lpstr>Introdução ao framework Python flask</vt:lpstr>
      <vt:lpstr>O que é um framework?</vt:lpstr>
      <vt:lpstr>Framework</vt:lpstr>
      <vt:lpstr>Apresentação do PowerPoint</vt:lpstr>
      <vt:lpstr>Por que usar um framework? </vt:lpstr>
      <vt:lpstr>Principais frameworks web</vt:lpstr>
      <vt:lpstr>Flask</vt:lpstr>
      <vt:lpstr>Crie um diretório</vt:lpstr>
      <vt:lpstr>Instalar o flask</vt:lpstr>
      <vt:lpstr>Crie o arquivo C:\apiTeste\app.py</vt:lpstr>
      <vt:lpstr>Como rodar a aplicação?</vt:lpstr>
      <vt:lpstr>Para testar utilize o insomnia</vt:lpstr>
      <vt:lpstr>Exemplo: API Retângulo </vt:lpstr>
      <vt:lpstr>App.py – 1/4</vt:lpstr>
      <vt:lpstr>App.py – 2/4</vt:lpstr>
      <vt:lpstr>App.py – 3/4</vt:lpstr>
      <vt:lpstr>App.py – 4/4</vt:lpstr>
      <vt:lpstr>testes</vt:lpstr>
      <vt:lpstr>Parâmetros pela URI</vt:lpstr>
      <vt:lpstr>App.py – 1/4</vt:lpstr>
      <vt:lpstr>App.py – 2/4</vt:lpstr>
      <vt:lpstr>App.py – 3/4</vt:lpstr>
      <vt:lpstr>App.py – 4/4</vt:lpstr>
      <vt:lpstr>testes</vt:lpstr>
      <vt:lpstr>API Banco de dados</vt:lpstr>
      <vt:lpstr>Tabela Cliente</vt:lpstr>
      <vt:lpstr>Rotas:</vt:lpstr>
      <vt:lpstr>Arquivos:</vt:lpstr>
      <vt:lpstr>App.py </vt:lpstr>
      <vt:lpstr>rotasCliente.py</vt:lpstr>
      <vt:lpstr>rotasCliente.py</vt:lpstr>
      <vt:lpstr>rotasCliente.py</vt:lpstr>
      <vt:lpstr>rotasCliente.py</vt:lpstr>
      <vt:lpstr>rotasCliente.py</vt:lpstr>
      <vt:lpstr>rotasCliente.py</vt:lpstr>
      <vt:lpstr>rotasCliente.py</vt:lpstr>
      <vt:lpstr>Teste  post: /clientes</vt:lpstr>
      <vt:lpstr>Teste put: /clientes</vt:lpstr>
      <vt:lpstr>Teste  delete: /clientes/idCliente</vt:lpstr>
      <vt:lpstr>Teste  get: /clientes</vt:lpstr>
      <vt:lpstr>Teste  get: /clientes/idCliente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Introdução ao Python flask</dc:title>
  <dc:creator>Hélio Lourenço Esperidião Ferreira</dc:creator>
  <cp:lastModifiedBy>Hélio Lourenço Esperidião Ferreira</cp:lastModifiedBy>
  <cp:revision>18</cp:revision>
  <dcterms:created xsi:type="dcterms:W3CDTF">2023-06-10T11:14:06Z</dcterms:created>
  <dcterms:modified xsi:type="dcterms:W3CDTF">2023-08-05T20:45:01Z</dcterms:modified>
</cp:coreProperties>
</file>