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47" r:id="rId4"/>
    <p:sldId id="348" r:id="rId5"/>
    <p:sldId id="316" r:id="rId6"/>
    <p:sldId id="284" r:id="rId7"/>
    <p:sldId id="313" r:id="rId8"/>
    <p:sldId id="315" r:id="rId9"/>
    <p:sldId id="314" r:id="rId10"/>
    <p:sldId id="317" r:id="rId11"/>
    <p:sldId id="349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7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88DD45-5AE9-5D8B-E7D6-E3BE10689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BDBE6A8-BA27-E54E-0750-51D8384CF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11A315-EEE4-51EC-35A5-37C854FF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D03F8BA-4E54-76A3-DC3C-E7994F11F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2BCF3B-9FAB-0F44-63D6-D24175B12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436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47B6A8-FB6A-63C8-DF09-BF707BE0B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D5682A-5895-D3A7-3B15-CCC0544D8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EA76E55-9338-5D9F-B980-2AF853F38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E04A19C-D1C0-E6E2-8B34-E61CEAAD2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4433BF-F085-1211-B382-85BD649CD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7912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AA6C75-1C5B-F28E-0B9C-C8A1C34C12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16C4E8-0C05-B2C1-3109-391A93B11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B8D7278-38F2-E39C-8CBE-898FDD435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B863BCA-D430-4A3D-1109-3C924FE88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D9B3246-E6DE-69D9-EC01-6DA84EB65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528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706E16-CD48-EC3C-B365-5C35A540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91C3DE0-D402-B4A9-CDEA-5C846DB76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5BE323-AEBD-AF32-1535-6548F246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741F977-65A8-2A20-3926-60982A02E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45CD4E7-6704-1A2D-3A00-24D660F2A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7129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AA0EF2-AC01-5970-6CCD-0D2C4586F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21CFDD-D093-BA5C-8576-C31353DDF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21B846-0A21-4978-C9DA-703E577B3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33C766-A6F7-6E01-68AA-1D64870EB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092831-BF2E-D95D-EC6B-1E034F80A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82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9FCC2-3B93-28BC-E076-817F2EE1D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ACB8D5-235E-5205-F110-CE1B264AFE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C4156E5-A31F-EE13-FD2C-05A9C3476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5928D58-D2A5-5818-4FA7-8B3839D7E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543F657-49F4-3EA7-BD28-08828827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1CDC2C-9F99-8E3F-2A3B-F7D126408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030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A6A166-D493-BD7E-B699-F8F8E8CF8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349D709-19A2-B453-86B2-0F450A526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4769BA3-642C-A946-5667-72EAF8EBF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535D728-2A06-BFF0-F290-1C37B2A3B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5B3356A3-D144-55B9-7827-8844F8492F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0F12517-6CDB-AFA9-8F45-7FA01AC4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2BF3501-21DC-4576-E441-2F35A5C6A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F5BB6CD-1F8E-831D-336E-BDFC324D0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93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FBF15-E25F-F5BA-5C54-5A2ED8479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0FA5DF2-45CA-EF31-5CA0-BD5ED79C9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7E4B71F-4F74-64C3-192F-5DBE49FAB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1E4CCA9-588A-B6A4-F01E-6FD7CDB6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134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93E7BA-2C4A-677C-EF8C-1D1AD1C2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2599765-0F07-DD1D-D17E-F49A772CE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EC233A2-D949-7BB3-932F-09411680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358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BEC30E-DEBB-7A8C-E61F-9670B1261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53425AB-0A9B-80A0-7580-BF61F81A2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EA1D515-A576-3F19-3A33-ED2BB5D5A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A7C9ACD-98F1-C71D-63F9-688418D64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3061829-7CAD-E872-2175-967649E3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7DEF2B-0315-BF93-ABF6-D25C0BFD1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5494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E9ADC4-D3B5-5DEC-2A14-1F2A5B55F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48C7A61-D926-08A0-4C24-E266932445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859AEA0-8C7F-6239-98B9-E94B45453D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64289EE-5282-DF8E-40F7-3CECC0916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C034081-5B39-510F-51A3-AB86F74E1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E77AF7-2571-B6E0-9173-800BA8344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82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AECB1C7-8C40-A8F6-41B1-F239D0C1C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93FDABB-C5D1-BED1-74BD-10D30BE67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1B1128-7945-3520-17D3-538D5A1164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7753-E8C7-453B-A86B-8E1D8D675341}" type="datetimeFigureOut">
              <a:rPr lang="pt-BR" smtClean="0"/>
              <a:t>17/08/2023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BDCF53-843D-5416-6DE3-C684EFE8F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F532044-9EC8-FAD4-A66A-E91927E31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9B7F-EA77-48FC-812C-BDED0387BBC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376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/clientes" TargetMode="External"/><Relationship Id="rId2" Type="http://schemas.openxmlformats.org/officeDocument/2006/relationships/hyperlink" Target="http://localhost/clientes/i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3AACC-D416-C3A2-81CB-1B8D4EBF8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API PHP COM </a:t>
            </a:r>
            <a:r>
              <a:rPr lang="pt-BR" dirty="0" err="1"/>
              <a:t>MONGODB</a:t>
            </a:r>
            <a:endParaRPr lang="pt-B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83747E0-CBF1-E874-40A9-3E0B8B6582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Prof. Me. Hélio Esperidião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8FC395F-C958-934A-FAFE-11B540978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7699"/>
            <a:ext cx="9144000" cy="246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642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350FAD-319F-2A31-B032-D7624042C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963" y="540327"/>
            <a:ext cx="10464337" cy="992420"/>
          </a:xfrm>
        </p:spPr>
        <p:txBody>
          <a:bodyPr/>
          <a:lstStyle/>
          <a:p>
            <a:r>
              <a:rPr lang="pt-BR" dirty="0" err="1"/>
              <a:t>Index.php</a:t>
            </a:r>
            <a:r>
              <a:rPr lang="pt-BR" dirty="0"/>
              <a:t> (roteador)</a:t>
            </a:r>
          </a:p>
        </p:txBody>
      </p:sp>
      <p:graphicFrame>
        <p:nvGraphicFramePr>
          <p:cNvPr id="6" name="Tabela 4">
            <a:extLst>
              <a:ext uri="{FF2B5EF4-FFF2-40B4-BE49-F238E27FC236}">
                <a16:creationId xmlns:a16="http://schemas.microsoft.com/office/drawing/2014/main" id="{4FD41C0C-9360-92BF-F1E3-A859B66436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9365305"/>
              </p:ext>
            </p:extLst>
          </p:nvPr>
        </p:nvGraphicFramePr>
        <p:xfrm>
          <a:off x="2734887" y="2226887"/>
          <a:ext cx="636754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669">
                  <a:extLst>
                    <a:ext uri="{9D8B030D-6E8A-4147-A177-3AD203B41FA5}">
                      <a16:colId xmlns:a16="http://schemas.microsoft.com/office/drawing/2014/main" val="3190214938"/>
                    </a:ext>
                  </a:extLst>
                </a:gridCol>
                <a:gridCol w="1266018">
                  <a:extLst>
                    <a:ext uri="{9D8B030D-6E8A-4147-A177-3AD203B41FA5}">
                      <a16:colId xmlns:a16="http://schemas.microsoft.com/office/drawing/2014/main" val="2273408817"/>
                    </a:ext>
                  </a:extLst>
                </a:gridCol>
                <a:gridCol w="4089862">
                  <a:extLst>
                    <a:ext uri="{9D8B030D-6E8A-4147-A177-3AD203B41FA5}">
                      <a16:colId xmlns:a16="http://schemas.microsoft.com/office/drawing/2014/main" val="899772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URI(ROTA)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ARQUIVO RESPONSÁVEL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43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>
                          <a:highlight>
                            <a:srgbClr val="FF00FF"/>
                          </a:highlight>
                        </a:rPr>
                        <a:t>GET</a:t>
                      </a:r>
                      <a:endParaRPr lang="pt-BR" dirty="0">
                        <a:highlight>
                          <a:srgbClr val="FF00FF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highlight>
                            <a:srgbClr val="FF00FF"/>
                          </a:highlight>
                        </a:rPr>
                        <a:t>/clientes/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FF00FF"/>
                          </a:highlight>
                        </a:rPr>
                        <a:t>controle/</a:t>
                      </a:r>
                      <a:r>
                        <a:rPr lang="pt-BR" dirty="0" err="1">
                          <a:highlight>
                            <a:srgbClr val="FF00FF"/>
                          </a:highlight>
                        </a:rPr>
                        <a:t>Cliente_listar.php</a:t>
                      </a:r>
                      <a:endParaRPr lang="pt-BR" dirty="0">
                        <a:highlight>
                          <a:srgbClr val="FF00FF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50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>
                          <a:highlight>
                            <a:srgbClr val="FF00FF"/>
                          </a:highlight>
                        </a:rPr>
                        <a:t>GET</a:t>
                      </a:r>
                      <a:endParaRPr lang="pt-BR" dirty="0">
                        <a:highlight>
                          <a:srgbClr val="FF00FF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highlight>
                            <a:srgbClr val="FF00FF"/>
                          </a:highlight>
                        </a:rPr>
                        <a:t>/clientes/id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FF00FF"/>
                          </a:highlight>
                        </a:rPr>
                        <a:t>controle/</a:t>
                      </a:r>
                      <a:r>
                        <a:rPr lang="pt-BR" dirty="0" err="1">
                          <a:highlight>
                            <a:srgbClr val="FF00FF"/>
                          </a:highlight>
                        </a:rPr>
                        <a:t>Cliente_buscar.php</a:t>
                      </a:r>
                      <a:endParaRPr lang="pt-BR" dirty="0">
                        <a:highlight>
                          <a:srgbClr val="FF00FF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360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rgbClr val="FF0000"/>
                          </a:solidFill>
                        </a:rPr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rgbClr val="FF0000"/>
                          </a:solidFill>
                        </a:rPr>
                        <a:t>/clientes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solidFill>
                            <a:srgbClr val="FF0000"/>
                          </a:solidFill>
                        </a:rPr>
                        <a:t>controle/</a:t>
                      </a:r>
                      <a:r>
                        <a:rPr lang="pt-BR" dirty="0" err="1">
                          <a:solidFill>
                            <a:srgbClr val="FF0000"/>
                          </a:solidFill>
                        </a:rPr>
                        <a:t>Cliente_cadastrar.php</a:t>
                      </a:r>
                      <a:endParaRPr lang="pt-BR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34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>
                          <a:highlight>
                            <a:srgbClr val="FFFF00"/>
                          </a:highlight>
                        </a:rPr>
                        <a:t>PUT</a:t>
                      </a:r>
                      <a:endParaRPr lang="pt-BR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FFFF00"/>
                          </a:highlight>
                        </a:rPr>
                        <a:t>/clientes/id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FFFF00"/>
                          </a:highlight>
                        </a:rPr>
                        <a:t>Controle/</a:t>
                      </a:r>
                      <a:r>
                        <a:rPr lang="pt-BR" dirty="0" err="1">
                          <a:highlight>
                            <a:srgbClr val="FFFF00"/>
                          </a:highlight>
                        </a:rPr>
                        <a:t>Cliente_atualizar.php</a:t>
                      </a:r>
                      <a:endParaRPr lang="pt-BR" dirty="0"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452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>
                          <a:highlight>
                            <a:srgbClr val="00FF00"/>
                          </a:highlight>
                        </a:rPr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00FF00"/>
                          </a:highlight>
                        </a:rPr>
                        <a:t>/clientes/id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ighlight>
                            <a:srgbClr val="00FF00"/>
                          </a:highlight>
                        </a:rPr>
                        <a:t>controle/</a:t>
                      </a:r>
                      <a:r>
                        <a:rPr lang="pt-BR" dirty="0" err="1">
                          <a:highlight>
                            <a:srgbClr val="00FF00"/>
                          </a:highlight>
                        </a:rPr>
                        <a:t>Cliente_excluir.php</a:t>
                      </a:r>
                      <a:endParaRPr lang="pt-BR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766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0515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20EAA5-2ACA-8E16-43F9-20302C528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04" y="365125"/>
            <a:ext cx="2467495" cy="1325563"/>
          </a:xfrm>
        </p:spPr>
        <p:txBody>
          <a:bodyPr/>
          <a:lstStyle/>
          <a:p>
            <a:r>
              <a:rPr lang="pt-BR" dirty="0" err="1"/>
              <a:t>Index.php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30A0FE8-B4B0-0612-63CE-FCFAF18A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&lt;?</a:t>
            </a:r>
            <a:r>
              <a:rPr lang="pt-BR" dirty="0" err="1"/>
              <a:t>php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require_once</a:t>
            </a:r>
            <a:r>
              <a:rPr lang="pt-BR" dirty="0"/>
              <a:t> "modelo/</a:t>
            </a:r>
            <a:r>
              <a:rPr lang="pt-BR" dirty="0" err="1"/>
              <a:t>Router.php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router</a:t>
            </a:r>
            <a:r>
              <a:rPr lang="pt-BR" dirty="0"/>
              <a:t> = new </a:t>
            </a:r>
            <a:r>
              <a:rPr lang="pt-BR" dirty="0" err="1"/>
              <a:t>Router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b="1" dirty="0">
                <a:solidFill>
                  <a:srgbClr val="FF0000"/>
                </a:solidFill>
              </a:rPr>
              <a:t>$</a:t>
            </a:r>
            <a:r>
              <a:rPr lang="pt-BR" b="1" dirty="0" err="1">
                <a:solidFill>
                  <a:srgbClr val="FF0000"/>
                </a:solidFill>
              </a:rPr>
              <a:t>router</a:t>
            </a:r>
            <a:r>
              <a:rPr lang="pt-BR" b="1" dirty="0">
                <a:solidFill>
                  <a:srgbClr val="FF0000"/>
                </a:solidFill>
              </a:rPr>
              <a:t>-&gt;post('/clientes', </a:t>
            </a:r>
            <a:r>
              <a:rPr lang="pt-BR" b="1" dirty="0" err="1">
                <a:solidFill>
                  <a:srgbClr val="FF0000"/>
                </a:solidFill>
              </a:rPr>
              <a:t>function</a:t>
            </a:r>
            <a:r>
              <a:rPr lang="pt-BR" b="1" dirty="0">
                <a:solidFill>
                  <a:srgbClr val="FF0000"/>
                </a:solidFill>
              </a:rPr>
              <a:t> () {</a:t>
            </a:r>
          </a:p>
          <a:p>
            <a:pPr marL="0" indent="0">
              <a:buNone/>
            </a:pPr>
            <a:r>
              <a:rPr lang="pt-BR" b="1" dirty="0">
                <a:solidFill>
                  <a:srgbClr val="FF0000"/>
                </a:solidFill>
              </a:rPr>
              <a:t>    </a:t>
            </a:r>
            <a:r>
              <a:rPr lang="pt-BR" b="1" dirty="0" err="1">
                <a:solidFill>
                  <a:srgbClr val="FF0000"/>
                </a:solidFill>
              </a:rPr>
              <a:t>require_once</a:t>
            </a:r>
            <a:r>
              <a:rPr lang="pt-BR" b="1" dirty="0">
                <a:solidFill>
                  <a:srgbClr val="FF0000"/>
                </a:solidFill>
              </a:rPr>
              <a:t> "controle/</a:t>
            </a:r>
            <a:r>
              <a:rPr lang="pt-BR" b="1" dirty="0" err="1">
                <a:solidFill>
                  <a:srgbClr val="FF0000"/>
                </a:solidFill>
              </a:rPr>
              <a:t>Cliente_cadastrar.php</a:t>
            </a:r>
            <a:r>
              <a:rPr lang="pt-BR" b="1" dirty="0">
                <a:solidFill>
                  <a:srgbClr val="FF0000"/>
                </a:solidFill>
              </a:rPr>
              <a:t>";</a:t>
            </a:r>
          </a:p>
          <a:p>
            <a:pPr marL="0" indent="0">
              <a:buNone/>
            </a:pPr>
            <a:r>
              <a:rPr lang="pt-BR" b="1" dirty="0">
                <a:solidFill>
                  <a:srgbClr val="FF0000"/>
                </a:solidFill>
              </a:rPr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router</a:t>
            </a:r>
            <a:r>
              <a:rPr lang="pt-BR" dirty="0">
                <a:highlight>
                  <a:srgbClr val="FF00FF"/>
                </a:highlight>
              </a:rPr>
              <a:t>-&gt;</a:t>
            </a:r>
            <a:r>
              <a:rPr lang="pt-BR" dirty="0" err="1">
                <a:highlight>
                  <a:srgbClr val="FF00FF"/>
                </a:highlight>
              </a:rPr>
              <a:t>get</a:t>
            </a:r>
            <a:r>
              <a:rPr lang="pt-BR" dirty="0">
                <a:highlight>
                  <a:srgbClr val="FF00FF"/>
                </a:highlight>
              </a:rPr>
              <a:t>('/clientes/', </a:t>
            </a:r>
            <a:r>
              <a:rPr lang="pt-BR" dirty="0" err="1">
                <a:highlight>
                  <a:srgbClr val="FF00FF"/>
                </a:highlight>
              </a:rPr>
              <a:t>function</a:t>
            </a:r>
            <a:r>
              <a:rPr lang="pt-BR" dirty="0">
                <a:highlight>
                  <a:srgbClr val="FF00FF"/>
                </a:highlight>
              </a:rPr>
              <a:t> () {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    </a:t>
            </a:r>
            <a:r>
              <a:rPr lang="pt-BR" dirty="0" err="1">
                <a:highlight>
                  <a:srgbClr val="FF00FF"/>
                </a:highlight>
              </a:rPr>
              <a:t>require_once</a:t>
            </a:r>
            <a:r>
              <a:rPr lang="pt-BR" dirty="0">
                <a:highlight>
                  <a:srgbClr val="FF00FF"/>
                </a:highlight>
              </a:rPr>
              <a:t> "controle/</a:t>
            </a:r>
            <a:r>
              <a:rPr lang="pt-BR" dirty="0" err="1">
                <a:highlight>
                  <a:srgbClr val="FF00FF"/>
                </a:highlight>
              </a:rPr>
              <a:t>Cliente_listar.php</a:t>
            </a:r>
            <a:r>
              <a:rPr lang="pt-BR" dirty="0">
                <a:highlight>
                  <a:srgbClr val="FF00FF"/>
                </a:highlight>
              </a:rPr>
              <a:t>"; 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$</a:t>
            </a:r>
            <a:r>
              <a:rPr lang="pt-BR" dirty="0" err="1">
                <a:highlight>
                  <a:srgbClr val="FF00FF"/>
                </a:highlight>
              </a:rPr>
              <a:t>router</a:t>
            </a:r>
            <a:r>
              <a:rPr lang="pt-BR" dirty="0">
                <a:highlight>
                  <a:srgbClr val="FF00FF"/>
                </a:highlight>
              </a:rPr>
              <a:t>-&gt;</a:t>
            </a:r>
            <a:r>
              <a:rPr lang="pt-BR" dirty="0" err="1">
                <a:highlight>
                  <a:srgbClr val="FF00FF"/>
                </a:highlight>
              </a:rPr>
              <a:t>get</a:t>
            </a:r>
            <a:r>
              <a:rPr lang="pt-BR" dirty="0">
                <a:highlight>
                  <a:srgbClr val="FF00FF"/>
                </a:highlight>
              </a:rPr>
              <a:t>('/clientes/(\w+)', </a:t>
            </a:r>
            <a:r>
              <a:rPr lang="pt-BR" dirty="0" err="1">
                <a:highlight>
                  <a:srgbClr val="FF00FF"/>
                </a:highlight>
              </a:rPr>
              <a:t>function</a:t>
            </a:r>
            <a:r>
              <a:rPr lang="pt-BR" dirty="0">
                <a:highlight>
                  <a:srgbClr val="FF00FF"/>
                </a:highlight>
              </a:rPr>
              <a:t> ($</a:t>
            </a:r>
            <a:r>
              <a:rPr lang="pt-BR" dirty="0" err="1">
                <a:highlight>
                  <a:srgbClr val="FF00FF"/>
                </a:highlight>
              </a:rPr>
              <a:t>v1</a:t>
            </a:r>
            <a:r>
              <a:rPr lang="pt-BR" dirty="0">
                <a:highlight>
                  <a:srgbClr val="FF00FF"/>
                </a:highlight>
              </a:rPr>
              <a:t>) {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    </a:t>
            </a:r>
            <a:r>
              <a:rPr lang="pt-BR" dirty="0" err="1">
                <a:highlight>
                  <a:srgbClr val="FF00FF"/>
                </a:highlight>
              </a:rPr>
              <a:t>require_once</a:t>
            </a:r>
            <a:r>
              <a:rPr lang="pt-BR" dirty="0">
                <a:highlight>
                  <a:srgbClr val="FF00FF"/>
                </a:highlight>
              </a:rPr>
              <a:t> "controle/</a:t>
            </a:r>
            <a:r>
              <a:rPr lang="pt-BR" dirty="0" err="1">
                <a:highlight>
                  <a:srgbClr val="FF00FF"/>
                </a:highlight>
              </a:rPr>
              <a:t>Cliente_buscar.php</a:t>
            </a:r>
            <a:r>
              <a:rPr lang="pt-BR" dirty="0">
                <a:highlight>
                  <a:srgbClr val="FF00FF"/>
                </a:highlight>
              </a:rPr>
              <a:t>";</a:t>
            </a:r>
          </a:p>
          <a:p>
            <a:pPr marL="0" indent="0">
              <a:buNone/>
            </a:pPr>
            <a:r>
              <a:rPr lang="pt-BR" dirty="0">
                <a:highlight>
                  <a:srgbClr val="FF00FF"/>
                </a:highlight>
              </a:rPr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$</a:t>
            </a:r>
            <a:r>
              <a:rPr lang="pt-BR" dirty="0" err="1">
                <a:highlight>
                  <a:srgbClr val="FFFF00"/>
                </a:highlight>
              </a:rPr>
              <a:t>router</a:t>
            </a:r>
            <a:r>
              <a:rPr lang="pt-BR" dirty="0">
                <a:highlight>
                  <a:srgbClr val="FFFF00"/>
                </a:highlight>
              </a:rPr>
              <a:t>-&gt;</a:t>
            </a:r>
            <a:r>
              <a:rPr lang="pt-BR" dirty="0" err="1">
                <a:highlight>
                  <a:srgbClr val="FFFF00"/>
                </a:highlight>
              </a:rPr>
              <a:t>put</a:t>
            </a:r>
            <a:r>
              <a:rPr lang="pt-BR" dirty="0">
                <a:highlight>
                  <a:srgbClr val="FFFF00"/>
                </a:highlight>
              </a:rPr>
              <a:t>('/clientes/(\w+)', </a:t>
            </a:r>
            <a:r>
              <a:rPr lang="pt-BR" dirty="0" err="1">
                <a:highlight>
                  <a:srgbClr val="FFFF00"/>
                </a:highlight>
              </a:rPr>
              <a:t>function</a:t>
            </a:r>
            <a:r>
              <a:rPr lang="pt-BR" dirty="0">
                <a:highlight>
                  <a:srgbClr val="FFFF00"/>
                </a:highlight>
              </a:rPr>
              <a:t> ($</a:t>
            </a:r>
            <a:r>
              <a:rPr lang="pt-BR" dirty="0" err="1">
                <a:highlight>
                  <a:srgbClr val="FFFF00"/>
                </a:highlight>
              </a:rPr>
              <a:t>v1</a:t>
            </a:r>
            <a:r>
              <a:rPr lang="pt-BR" dirty="0">
                <a:highlight>
                  <a:srgbClr val="FFFF00"/>
                </a:highlight>
              </a:rPr>
              <a:t>) {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    </a:t>
            </a:r>
            <a:r>
              <a:rPr lang="pt-BR" dirty="0" err="1">
                <a:highlight>
                  <a:srgbClr val="FFFF00"/>
                </a:highlight>
              </a:rPr>
              <a:t>require_once</a:t>
            </a:r>
            <a:r>
              <a:rPr lang="pt-BR" dirty="0">
                <a:highlight>
                  <a:srgbClr val="FFFF00"/>
                </a:highlight>
              </a:rPr>
              <a:t> "controle/</a:t>
            </a:r>
            <a:r>
              <a:rPr lang="pt-BR" dirty="0" err="1">
                <a:highlight>
                  <a:srgbClr val="FFFF00"/>
                </a:highlight>
              </a:rPr>
              <a:t>Cliente_atualizar.php</a:t>
            </a:r>
            <a:r>
              <a:rPr lang="pt-BR" dirty="0">
                <a:highlight>
                  <a:srgbClr val="FFFF00"/>
                </a:highlight>
              </a:rPr>
              <a:t>";</a:t>
            </a:r>
          </a:p>
          <a:p>
            <a:pPr marL="0" indent="0">
              <a:buNone/>
            </a:pPr>
            <a:r>
              <a:rPr lang="pt-BR" dirty="0">
                <a:highlight>
                  <a:srgbClr val="FFFF00"/>
                </a:highlight>
              </a:rPr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$</a:t>
            </a:r>
            <a:r>
              <a:rPr lang="pt-BR" dirty="0" err="1">
                <a:highlight>
                  <a:srgbClr val="00FF00"/>
                </a:highlight>
              </a:rPr>
              <a:t>router</a:t>
            </a:r>
            <a:r>
              <a:rPr lang="pt-BR" dirty="0">
                <a:highlight>
                  <a:srgbClr val="00FF00"/>
                </a:highlight>
              </a:rPr>
              <a:t>-&gt;delete('/clientes/(\w+)', </a:t>
            </a:r>
            <a:r>
              <a:rPr lang="pt-BR" dirty="0" err="1">
                <a:highlight>
                  <a:srgbClr val="00FF00"/>
                </a:highlight>
              </a:rPr>
              <a:t>function</a:t>
            </a:r>
            <a:r>
              <a:rPr lang="pt-BR" dirty="0">
                <a:highlight>
                  <a:srgbClr val="00FF00"/>
                </a:highlight>
              </a:rPr>
              <a:t> ($</a:t>
            </a:r>
            <a:r>
              <a:rPr lang="pt-BR" dirty="0" err="1">
                <a:highlight>
                  <a:srgbClr val="00FF00"/>
                </a:highlight>
              </a:rPr>
              <a:t>v1</a:t>
            </a:r>
            <a:r>
              <a:rPr lang="pt-BR" dirty="0">
                <a:highlight>
                  <a:srgbClr val="00FF00"/>
                </a:highlight>
              </a:rPr>
              <a:t>) {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    </a:t>
            </a:r>
            <a:r>
              <a:rPr lang="pt-BR" dirty="0" err="1">
                <a:highlight>
                  <a:srgbClr val="00FF00"/>
                </a:highlight>
              </a:rPr>
              <a:t>require_once</a:t>
            </a:r>
            <a:r>
              <a:rPr lang="pt-BR" dirty="0">
                <a:highlight>
                  <a:srgbClr val="00FF00"/>
                </a:highlight>
              </a:rPr>
              <a:t> "controle/</a:t>
            </a:r>
            <a:r>
              <a:rPr lang="pt-BR" dirty="0" err="1">
                <a:highlight>
                  <a:srgbClr val="00FF00"/>
                </a:highlight>
              </a:rPr>
              <a:t>Cliente_excluir.php</a:t>
            </a:r>
            <a:r>
              <a:rPr lang="pt-BR" dirty="0">
                <a:highlight>
                  <a:srgbClr val="00FF00"/>
                </a:highlight>
              </a:rPr>
              <a:t>";</a:t>
            </a:r>
          </a:p>
          <a:p>
            <a:pPr marL="0" indent="0">
              <a:buNone/>
            </a:pPr>
            <a:r>
              <a:rPr lang="pt-BR" dirty="0">
                <a:highlight>
                  <a:srgbClr val="00FF00"/>
                </a:highlight>
              </a:rPr>
              <a:t>});</a:t>
            </a:r>
          </a:p>
          <a:p>
            <a:pPr marL="0" indent="0">
              <a:buNone/>
            </a:pPr>
            <a:r>
              <a:rPr lang="pt-BR" dirty="0">
                <a:highlight>
                  <a:srgbClr val="FF0000"/>
                </a:highlight>
              </a:rPr>
              <a:t>$</a:t>
            </a:r>
            <a:r>
              <a:rPr lang="pt-BR" dirty="0" err="1">
                <a:highlight>
                  <a:srgbClr val="FF0000"/>
                </a:highlight>
              </a:rPr>
              <a:t>router</a:t>
            </a:r>
            <a:r>
              <a:rPr lang="pt-BR" dirty="0">
                <a:highlight>
                  <a:srgbClr val="FF0000"/>
                </a:highlight>
              </a:rPr>
              <a:t>-&gt;</a:t>
            </a:r>
            <a:r>
              <a:rPr lang="pt-BR" dirty="0" err="1">
                <a:highlight>
                  <a:srgbClr val="FF0000"/>
                </a:highlight>
              </a:rPr>
              <a:t>run</a:t>
            </a:r>
            <a:r>
              <a:rPr lang="pt-BR" dirty="0">
                <a:highlight>
                  <a:srgbClr val="FF0000"/>
                </a:highlight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462583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FE633-FFA7-93E1-E5FD-3809CAD9E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Estrutura dos Documentos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8F16C6E-CE4B-DB9D-8C84-8BEC27FEF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[{  "_id": {    "$</a:t>
            </a:r>
            <a:r>
              <a:rPr lang="pt-BR" dirty="0" err="1"/>
              <a:t>oid</a:t>
            </a:r>
            <a:r>
              <a:rPr lang="pt-BR" dirty="0"/>
              <a:t>": “id"  },  </a:t>
            </a:r>
          </a:p>
          <a:p>
            <a:pPr marL="0" indent="0">
              <a:buNone/>
            </a:pPr>
            <a:r>
              <a:rPr lang="pt-BR" dirty="0"/>
              <a:t>"nome": "",  </a:t>
            </a:r>
          </a:p>
          <a:p>
            <a:pPr marL="0" indent="0">
              <a:buNone/>
            </a:pPr>
            <a:r>
              <a:rPr lang="pt-BR" dirty="0"/>
              <a:t>"</a:t>
            </a:r>
            <a:r>
              <a:rPr lang="pt-BR" dirty="0" err="1"/>
              <a:t>email</a:t>
            </a:r>
            <a:r>
              <a:rPr lang="pt-BR" dirty="0"/>
              <a:t>": "",  </a:t>
            </a:r>
          </a:p>
          <a:p>
            <a:pPr marL="0" indent="0">
              <a:buNone/>
            </a:pPr>
            <a:r>
              <a:rPr lang="pt-BR" dirty="0"/>
              <a:t>"nascimento": "",  </a:t>
            </a:r>
          </a:p>
          <a:p>
            <a:pPr marL="0" indent="0">
              <a:buNone/>
            </a:pPr>
            <a:r>
              <a:rPr lang="pt-BR" dirty="0"/>
              <a:t>"salario": "",  </a:t>
            </a:r>
          </a:p>
          <a:p>
            <a:pPr marL="0" indent="0">
              <a:buNone/>
            </a:pPr>
            <a:r>
              <a:rPr lang="pt-BR" dirty="0"/>
              <a:t>"senha": ""}]</a:t>
            </a:r>
          </a:p>
        </p:txBody>
      </p:sp>
    </p:spTree>
    <p:extLst>
      <p:ext uri="{BB962C8B-B14F-4D97-AF65-F5344CB8AC3E}">
        <p14:creationId xmlns:p14="http://schemas.microsoft.com/office/powerpoint/2010/main" val="1134534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CC7B1F-B9DA-7843-2D45-D97FF581B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025" y="190559"/>
            <a:ext cx="4021975" cy="632402"/>
          </a:xfrm>
        </p:spPr>
        <p:txBody>
          <a:bodyPr>
            <a:normAutofit fontScale="90000"/>
          </a:bodyPr>
          <a:lstStyle/>
          <a:p>
            <a:r>
              <a:rPr lang="pt-BR" dirty="0" err="1"/>
              <a:t>BancoMongo.php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19250F-7EF5-6804-0D88-2032669A9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571" y="190558"/>
            <a:ext cx="11637818" cy="666744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use </a:t>
            </a:r>
            <a:r>
              <a:rPr lang="pt-BR" dirty="0" err="1"/>
              <a:t>MongoDB</a:t>
            </a:r>
            <a:r>
              <a:rPr lang="pt-BR" dirty="0"/>
              <a:t>\Driver\Manager;</a:t>
            </a:r>
          </a:p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</a:t>
            </a:r>
            <a:r>
              <a:rPr lang="pt-BR" dirty="0" err="1">
                <a:highlight>
                  <a:srgbClr val="00FF00"/>
                </a:highlight>
              </a:rPr>
              <a:t>BancoMongo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$host     = "</a:t>
            </a:r>
            <a:r>
              <a:rPr lang="pt-BR" dirty="0" err="1"/>
              <a:t>localhost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usuario</a:t>
            </a:r>
            <a:r>
              <a:rPr lang="pt-BR" dirty="0"/>
              <a:t>  = "";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$senha    = "";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$banco    = "";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$porta    = "27017";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con</a:t>
            </a:r>
            <a:r>
              <a:rPr lang="pt-BR" dirty="0"/>
              <a:t>      = </a:t>
            </a:r>
            <a:r>
              <a:rPr lang="pt-BR" dirty="0" err="1"/>
              <a:t>null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>
                <a:highlight>
                  <a:srgbClr val="FFFF00"/>
                </a:highlight>
              </a:rPr>
              <a:t>conectar</a:t>
            </a:r>
            <a:r>
              <a:rPr lang="pt-BR" dirty="0"/>
              <a:t>()  {</a:t>
            </a:r>
          </a:p>
          <a:p>
            <a:pPr marL="0" indent="0">
              <a:buNone/>
            </a:pPr>
            <a:r>
              <a:rPr lang="pt-BR" dirty="0"/>
              <a:t>        $host= $</a:t>
            </a:r>
            <a:r>
              <a:rPr lang="pt-BR" dirty="0" err="1"/>
              <a:t>this</a:t>
            </a:r>
            <a:r>
              <a:rPr lang="pt-BR" dirty="0"/>
              <a:t>-&gt;host;</a:t>
            </a:r>
          </a:p>
          <a:p>
            <a:pPr marL="0" indent="0">
              <a:buNone/>
            </a:pPr>
            <a:r>
              <a:rPr lang="pt-BR" dirty="0"/>
              <a:t>        $porta= $</a:t>
            </a:r>
            <a:r>
              <a:rPr lang="pt-BR" dirty="0" err="1"/>
              <a:t>this</a:t>
            </a:r>
            <a:r>
              <a:rPr lang="pt-BR" dirty="0"/>
              <a:t>-&gt;porta;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con</a:t>
            </a:r>
            <a:r>
              <a:rPr lang="pt-BR" dirty="0"/>
              <a:t> = $mongo = new Manager("</a:t>
            </a:r>
            <a:r>
              <a:rPr lang="pt-BR" dirty="0" err="1"/>
              <a:t>mongodb</a:t>
            </a:r>
            <a:r>
              <a:rPr lang="pt-BR" dirty="0"/>
              <a:t>://$host:$porta");  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 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>
                <a:highlight>
                  <a:srgbClr val="FFFF00"/>
                </a:highlight>
              </a:rPr>
              <a:t>getConexao</a:t>
            </a:r>
            <a:r>
              <a:rPr lang="pt-BR" dirty="0"/>
              <a:t>(){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if</a:t>
            </a:r>
            <a:r>
              <a:rPr lang="pt-BR" dirty="0"/>
              <a:t> 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con</a:t>
            </a:r>
            <a:r>
              <a:rPr lang="pt-BR" dirty="0"/>
              <a:t> == </a:t>
            </a:r>
            <a:r>
              <a:rPr lang="pt-BR" dirty="0" err="1"/>
              <a:t>null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-&gt;conectar();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con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98149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C92DA9-7F43-9948-FABF-94ED5F7D0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Cliente.php</a:t>
            </a:r>
            <a:r>
              <a:rPr lang="pt-BR" dirty="0"/>
              <a:t> (</a:t>
            </a:r>
            <a:r>
              <a:rPr lang="pt-BR" dirty="0">
                <a:solidFill>
                  <a:srgbClr val="FF0000"/>
                </a:solidFill>
              </a:rPr>
              <a:t>1</a:t>
            </a:r>
            <a:r>
              <a:rPr lang="pt-BR" dirty="0"/>
              <a:t>/8) - Atributos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3D588B7-AF66-CD79-0129-07A9483A5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t-BR" dirty="0"/>
              <a:t>include "</a:t>
            </a:r>
            <a:r>
              <a:rPr lang="pt-BR" dirty="0" err="1"/>
              <a:t>BancoMongo.php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>
                <a:highlight>
                  <a:srgbClr val="00FFFF"/>
                </a:highlight>
              </a:rPr>
              <a:t>use </a:t>
            </a:r>
            <a:r>
              <a:rPr lang="pt-BR" dirty="0" err="1">
                <a:highlight>
                  <a:srgbClr val="00FFFF"/>
                </a:highlight>
              </a:rPr>
              <a:t>MongoDB</a:t>
            </a:r>
            <a:r>
              <a:rPr lang="pt-BR" dirty="0">
                <a:highlight>
                  <a:srgbClr val="00FFFF"/>
                </a:highlight>
              </a:rPr>
              <a:t>\Driver\</a:t>
            </a:r>
            <a:r>
              <a:rPr lang="pt-BR" dirty="0" err="1">
                <a:highlight>
                  <a:srgbClr val="00FFFF"/>
                </a:highlight>
              </a:rPr>
              <a:t>BulkWrite</a:t>
            </a:r>
            <a:r>
              <a:rPr lang="pt-BR" dirty="0">
                <a:highlight>
                  <a:srgbClr val="00FFFF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>
                <a:highlight>
                  <a:srgbClr val="00FFFF"/>
                </a:highlight>
              </a:rPr>
              <a:t>use </a:t>
            </a:r>
            <a:r>
              <a:rPr lang="pt-BR" dirty="0" err="1">
                <a:highlight>
                  <a:srgbClr val="00FFFF"/>
                </a:highlight>
              </a:rPr>
              <a:t>MongoDB</a:t>
            </a:r>
            <a:r>
              <a:rPr lang="pt-BR" dirty="0">
                <a:highlight>
                  <a:srgbClr val="00FFFF"/>
                </a:highlight>
              </a:rPr>
              <a:t>\</a:t>
            </a:r>
            <a:r>
              <a:rPr lang="pt-BR" dirty="0" err="1">
                <a:highlight>
                  <a:srgbClr val="00FFFF"/>
                </a:highlight>
              </a:rPr>
              <a:t>BSON</a:t>
            </a:r>
            <a:r>
              <a:rPr lang="pt-BR" dirty="0">
                <a:highlight>
                  <a:srgbClr val="00FFFF"/>
                </a:highlight>
              </a:rPr>
              <a:t>\</a:t>
            </a:r>
            <a:r>
              <a:rPr lang="pt-BR" dirty="0" err="1">
                <a:highlight>
                  <a:srgbClr val="00FFFF"/>
                </a:highlight>
              </a:rPr>
              <a:t>ObjectID</a:t>
            </a:r>
            <a:r>
              <a:rPr lang="pt-BR" dirty="0">
                <a:highlight>
                  <a:srgbClr val="00FFFF"/>
                </a:highlight>
              </a:rPr>
              <a:t>;</a:t>
            </a:r>
          </a:p>
          <a:p>
            <a:pPr marL="0" indent="0">
              <a:buNone/>
            </a:pPr>
            <a:r>
              <a:rPr lang="pt-BR" dirty="0">
                <a:highlight>
                  <a:srgbClr val="00FFFF"/>
                </a:highlight>
              </a:rPr>
              <a:t>use </a:t>
            </a:r>
            <a:r>
              <a:rPr lang="pt-BR" dirty="0" err="1">
                <a:highlight>
                  <a:srgbClr val="00FFFF"/>
                </a:highlight>
              </a:rPr>
              <a:t>MongoDB</a:t>
            </a:r>
            <a:r>
              <a:rPr lang="pt-BR" dirty="0">
                <a:highlight>
                  <a:srgbClr val="00FFFF"/>
                </a:highlight>
              </a:rPr>
              <a:t>\Driver\Query;</a:t>
            </a:r>
          </a:p>
          <a:p>
            <a:pPr marL="0" indent="0">
              <a:buNone/>
            </a:pPr>
            <a:r>
              <a:rPr lang="pt-BR" dirty="0" err="1"/>
              <a:t>class</a:t>
            </a:r>
            <a:r>
              <a:rPr lang="pt-BR" dirty="0"/>
              <a:t> Cliente </a:t>
            </a:r>
            <a:r>
              <a:rPr lang="pt-BR" dirty="0" err="1"/>
              <a:t>implements</a:t>
            </a:r>
            <a:r>
              <a:rPr lang="pt-BR" dirty="0"/>
              <a:t> </a:t>
            </a:r>
            <a:r>
              <a:rPr lang="pt-BR" dirty="0" err="1"/>
              <a:t>JsonSerializable</a:t>
            </a:r>
            <a:r>
              <a:rPr lang="pt-BR" dirty="0"/>
              <a:t> {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idCliente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$nome;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email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$senha;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$nascimento;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$salario;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$banco;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private</a:t>
            </a:r>
            <a:r>
              <a:rPr lang="pt-BR" dirty="0"/>
              <a:t> $</a:t>
            </a:r>
            <a:r>
              <a:rPr lang="pt-BR" dirty="0" err="1"/>
              <a:t>colecao</a:t>
            </a:r>
            <a:r>
              <a:rPr lang="pt-BR" dirty="0"/>
              <a:t> = "</a:t>
            </a:r>
            <a:r>
              <a:rPr lang="pt-BR" dirty="0" err="1"/>
              <a:t>aulaPAW.Clientes</a:t>
            </a:r>
            <a:r>
              <a:rPr lang="pt-BR" dirty="0"/>
              <a:t>";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CB78BD6-F20C-AFB4-3E55-8DA821A8AC6B}"/>
              </a:ext>
            </a:extLst>
          </p:cNvPr>
          <p:cNvSpPr txBox="1"/>
          <p:nvPr/>
        </p:nvSpPr>
        <p:spPr>
          <a:xfrm>
            <a:off x="6941127" y="2261062"/>
            <a:ext cx="3197991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Importe as seguintes bibliotecas</a:t>
            </a:r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5E74A9C2-6F27-F8AF-A2BB-D2C5731BAFDC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3624349" y="2435629"/>
            <a:ext cx="3316778" cy="10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>
            <a:extLst>
              <a:ext uri="{FF2B5EF4-FFF2-40B4-BE49-F238E27FC236}">
                <a16:creationId xmlns:a16="http://schemas.microsoft.com/office/drawing/2014/main" id="{28B17D2B-F523-B086-D2FC-D773D02D7797}"/>
              </a:ext>
            </a:extLst>
          </p:cNvPr>
          <p:cNvSpPr txBox="1"/>
          <p:nvPr/>
        </p:nvSpPr>
        <p:spPr>
          <a:xfrm>
            <a:off x="5475049" y="3579711"/>
            <a:ext cx="6509282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Atributos da classe Cliente, observe que os atributos correspondem</a:t>
            </a:r>
            <a:br>
              <a:rPr lang="pt-BR" dirty="0"/>
            </a:br>
            <a:r>
              <a:rPr lang="pt-BR" dirty="0"/>
              <a:t>aos campos da estrutura da coleção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C88F1436-05D3-EA03-2828-415E15850E26}"/>
              </a:ext>
            </a:extLst>
          </p:cNvPr>
          <p:cNvSpPr txBox="1"/>
          <p:nvPr/>
        </p:nvSpPr>
        <p:spPr>
          <a:xfrm>
            <a:off x="5711568" y="1495923"/>
            <a:ext cx="3971665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/>
              <a:t>Inclui o arquivo contendo a classe Banco</a:t>
            </a:r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D8C7D9CE-3176-914F-37AD-688CE863678B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624349" y="1680589"/>
            <a:ext cx="2087219" cy="2531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9BBA3F55-1DB9-DB08-3F14-889FECD399ED}"/>
              </a:ext>
            </a:extLst>
          </p:cNvPr>
          <p:cNvCxnSpPr>
            <a:stCxn id="9" idx="2"/>
          </p:cNvCxnSpPr>
          <p:nvPr/>
        </p:nvCxnSpPr>
        <p:spPr>
          <a:xfrm flipH="1">
            <a:off x="3200400" y="4226042"/>
            <a:ext cx="5529290" cy="670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925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0088C6-A661-0D96-9AC7-BE532F9AA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Cliente.php</a:t>
            </a:r>
            <a:r>
              <a:rPr lang="pt-BR" dirty="0"/>
              <a:t> (</a:t>
            </a:r>
            <a:r>
              <a:rPr lang="pt-BR" dirty="0">
                <a:solidFill>
                  <a:srgbClr val="FF0000"/>
                </a:solidFill>
              </a:rPr>
              <a:t>2</a:t>
            </a:r>
            <a:r>
              <a:rPr lang="pt-BR" dirty="0"/>
              <a:t>/8) – </a:t>
            </a:r>
            <a:r>
              <a:rPr lang="en-US" dirty="0" err="1"/>
              <a:t>jsonSerialize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49969C-26B0-F6E4-B9CC-AAE2900D4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jsonSerialize</a:t>
            </a:r>
            <a:r>
              <a:rPr lang="pt-BR" dirty="0"/>
              <a:t>() 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idCliente</a:t>
            </a:r>
            <a:r>
              <a:rPr lang="pt-BR" dirty="0"/>
              <a:t>']=$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getIdCliente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['nome']=$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getNome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</a:t>
            </a:r>
            <a:r>
              <a:rPr lang="pt-BR" dirty="0" err="1"/>
              <a:t>email</a:t>
            </a:r>
            <a:r>
              <a:rPr lang="pt-BR" dirty="0"/>
              <a:t>']=$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getEmail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['nascimento']=$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getNascimento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json</a:t>
            </a:r>
            <a:r>
              <a:rPr lang="pt-BR" dirty="0"/>
              <a:t>['salario']=$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getSalario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json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DA4217C-2763-83C3-B597-32F026FB07CC}"/>
              </a:ext>
            </a:extLst>
          </p:cNvPr>
          <p:cNvSpPr txBox="1"/>
          <p:nvPr/>
        </p:nvSpPr>
        <p:spPr>
          <a:xfrm>
            <a:off x="7606145" y="1424681"/>
            <a:ext cx="4678187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É chamado quando a instancia do objeto é</a:t>
            </a:r>
            <a:br>
              <a:rPr lang="pt-BR" dirty="0"/>
            </a:br>
            <a:r>
              <a:rPr lang="pt-BR" dirty="0"/>
              <a:t>convertida em </a:t>
            </a:r>
            <a:r>
              <a:rPr lang="pt-BR" dirty="0" err="1"/>
              <a:t>json</a:t>
            </a:r>
            <a:r>
              <a:rPr lang="pt-BR" dirty="0"/>
              <a:t>.</a:t>
            </a:r>
          </a:p>
          <a:p>
            <a:r>
              <a:rPr lang="pt-BR" dirty="0"/>
              <a:t>Observe que não é interessante enviar para o </a:t>
            </a:r>
            <a:br>
              <a:rPr lang="pt-BR" dirty="0"/>
            </a:br>
            <a:r>
              <a:rPr lang="pt-BR" dirty="0"/>
              <a:t>cliente a senha do usuário.</a:t>
            </a:r>
          </a:p>
          <a:p>
            <a:r>
              <a:rPr lang="pt-BR" dirty="0"/>
              <a:t>É chamado no </a:t>
            </a: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>
                <a:solidFill>
                  <a:srgbClr val="FF0000"/>
                </a:solidFill>
              </a:rPr>
              <a:t>json_encode</a:t>
            </a:r>
            <a:r>
              <a:rPr lang="pt-BR" dirty="0"/>
              <a:t>($vetor);</a:t>
            </a:r>
          </a:p>
        </p:txBody>
      </p:sp>
    </p:spTree>
    <p:extLst>
      <p:ext uri="{BB962C8B-B14F-4D97-AF65-F5344CB8AC3E}">
        <p14:creationId xmlns:p14="http://schemas.microsoft.com/office/powerpoint/2010/main" val="1449203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F3E94-06B6-82F5-CF64-4DE773172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Cliente.php</a:t>
            </a:r>
            <a:r>
              <a:rPr lang="pt-BR" dirty="0"/>
              <a:t> (</a:t>
            </a:r>
            <a:r>
              <a:rPr lang="pt-BR" dirty="0">
                <a:solidFill>
                  <a:srgbClr val="FF0000"/>
                </a:solidFill>
              </a:rPr>
              <a:t>3</a:t>
            </a:r>
            <a:r>
              <a:rPr lang="pt-BR" dirty="0"/>
              <a:t>/8) - </a:t>
            </a:r>
            <a:r>
              <a:rPr lang="pt-BR" sz="4400" dirty="0"/>
              <a:t>cadastrar()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03362A0-FE3C-7962-5FDB-6A0CD2216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cadastrar(){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</a:t>
            </a:r>
            <a:r>
              <a:rPr lang="pt-BR" dirty="0" err="1"/>
              <a:t>BancoMongo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$documento = new </a:t>
            </a:r>
            <a:r>
              <a:rPr lang="pt-BR" dirty="0" err="1"/>
              <a:t>BulkWrite</a:t>
            </a:r>
            <a:r>
              <a:rPr lang="pt-BR" dirty="0"/>
              <a:t>(); </a:t>
            </a:r>
          </a:p>
          <a:p>
            <a:pPr marL="0" indent="0">
              <a:buNone/>
            </a:pPr>
            <a:r>
              <a:rPr lang="pt-BR" dirty="0"/>
              <a:t>       </a:t>
            </a:r>
            <a:r>
              <a:rPr lang="pt-BR" dirty="0">
                <a:highlight>
                  <a:srgbClr val="FFFF00"/>
                </a:highlight>
              </a:rPr>
              <a:t>//cria um vetor associativo equivalente ao documento que será inserido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doc</a:t>
            </a:r>
            <a:r>
              <a:rPr lang="pt-BR" dirty="0"/>
              <a:t> = ['nome'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getNome</a:t>
            </a:r>
            <a:r>
              <a:rPr lang="pt-BR" dirty="0"/>
              <a:t>(), </a:t>
            </a:r>
          </a:p>
          <a:p>
            <a:pPr marL="0" indent="0">
              <a:buNone/>
            </a:pPr>
            <a:r>
              <a:rPr lang="pt-BR" dirty="0"/>
              <a:t>                '</a:t>
            </a:r>
            <a:r>
              <a:rPr lang="pt-BR" dirty="0" err="1"/>
              <a:t>email</a:t>
            </a:r>
            <a:r>
              <a:rPr lang="pt-BR" dirty="0"/>
              <a:t>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getEmail</a:t>
            </a:r>
            <a:r>
              <a:rPr lang="pt-BR" dirty="0"/>
              <a:t>(), </a:t>
            </a:r>
          </a:p>
          <a:p>
            <a:pPr marL="0" indent="0">
              <a:buNone/>
            </a:pPr>
            <a:r>
              <a:rPr lang="pt-BR" dirty="0"/>
              <a:t>                'nascimento'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getNascimento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'salario'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getSalario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'senha' 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getSenha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];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idCadastrado</a:t>
            </a:r>
            <a:r>
              <a:rPr lang="pt-BR" dirty="0"/>
              <a:t>= (</a:t>
            </a:r>
            <a:r>
              <a:rPr lang="pt-BR" dirty="0" err="1"/>
              <a:t>string</a:t>
            </a:r>
            <a:r>
              <a:rPr lang="pt-BR" dirty="0"/>
              <a:t>) $documento-&gt;</a:t>
            </a:r>
            <a:r>
              <a:rPr lang="pt-BR" dirty="0" err="1"/>
              <a:t>insert</a:t>
            </a:r>
            <a:r>
              <a:rPr lang="pt-BR" dirty="0"/>
              <a:t>($</a:t>
            </a:r>
            <a:r>
              <a:rPr lang="pt-BR" dirty="0" err="1"/>
              <a:t>doc</a:t>
            </a:r>
            <a:r>
              <a:rPr lang="pt-BR" dirty="0"/>
              <a:t>); </a:t>
            </a:r>
            <a:r>
              <a:rPr lang="pt-BR" dirty="0">
                <a:highlight>
                  <a:srgbClr val="FFFF00"/>
                </a:highlight>
              </a:rPr>
              <a:t>//recuperar o id do documento que será criado.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executeBulkWrite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colecao</a:t>
            </a:r>
            <a:r>
              <a:rPr lang="pt-BR" dirty="0"/>
              <a:t>, $documento);  </a:t>
            </a:r>
            <a:r>
              <a:rPr lang="pt-BR" dirty="0">
                <a:highlight>
                  <a:srgbClr val="FFFF00"/>
                </a:highlight>
              </a:rPr>
              <a:t>// escreve o documento 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setIdCliente</a:t>
            </a:r>
            <a:r>
              <a:rPr lang="pt-BR" dirty="0"/>
              <a:t>( $</a:t>
            </a:r>
            <a:r>
              <a:rPr lang="pt-BR" dirty="0" err="1"/>
              <a:t>idCadastrado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7D79BEDE-C1AC-006C-DA51-EDB02D622378}"/>
              </a:ext>
            </a:extLst>
          </p:cNvPr>
          <p:cNvSpPr txBox="1"/>
          <p:nvPr/>
        </p:nvSpPr>
        <p:spPr>
          <a:xfrm>
            <a:off x="5008217" y="1825625"/>
            <a:ext cx="5656933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Por meio da instancia da classe banco recupera a conexão.</a:t>
            </a:r>
            <a:br>
              <a:rPr lang="pt-BR" dirty="0"/>
            </a:br>
            <a:r>
              <a:rPr lang="pt-BR" dirty="0"/>
              <a:t>Tento a conexão é possível executar comandos no </a:t>
            </a:r>
            <a:r>
              <a:rPr lang="pt-BR" dirty="0" err="1"/>
              <a:t>sgbd</a:t>
            </a:r>
            <a:endParaRPr lang="pt-BR" dirty="0"/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12AA9BC2-B323-A593-63FF-8CFF00D4D071}"/>
              </a:ext>
            </a:extLst>
          </p:cNvPr>
          <p:cNvCxnSpPr/>
          <p:nvPr/>
        </p:nvCxnSpPr>
        <p:spPr>
          <a:xfrm flipH="1">
            <a:off x="4015047" y="2194560"/>
            <a:ext cx="955964" cy="58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745527EE-A936-7D59-4429-4629A1C8EE46}"/>
              </a:ext>
            </a:extLst>
          </p:cNvPr>
          <p:cNvSpPr txBox="1"/>
          <p:nvPr/>
        </p:nvSpPr>
        <p:spPr>
          <a:xfrm>
            <a:off x="5265911" y="3628659"/>
            <a:ext cx="5880905" cy="369332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dirty="0" err="1"/>
              <a:t>BulkWrite</a:t>
            </a:r>
            <a:r>
              <a:rPr lang="pt-BR" dirty="0"/>
              <a:t>() -&gt; permite inserir, atualizar e excluir documentos</a:t>
            </a:r>
          </a:p>
        </p:txBody>
      </p:sp>
    </p:spTree>
    <p:extLst>
      <p:ext uri="{BB962C8B-B14F-4D97-AF65-F5344CB8AC3E}">
        <p14:creationId xmlns:p14="http://schemas.microsoft.com/office/powerpoint/2010/main" val="744635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1F0C29-735E-F94D-0CB3-BAFA81B50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excluir()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600AC53-7FE4-5CC6-0D5D-01A99CCFC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excluir(){</a:t>
            </a:r>
          </a:p>
          <a:p>
            <a:pPr marL="0" indent="0">
              <a:buNone/>
            </a:pPr>
            <a:r>
              <a:rPr lang="pt-BR" dirty="0"/>
              <a:t>        $documento = new </a:t>
            </a:r>
            <a:r>
              <a:rPr lang="pt-BR" dirty="0" err="1"/>
              <a:t>BulkWrite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</a:t>
            </a:r>
            <a:r>
              <a:rPr lang="pt-BR" dirty="0" err="1"/>
              <a:t>BancoMongo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filter</a:t>
            </a:r>
            <a:r>
              <a:rPr lang="pt-BR" dirty="0"/>
              <a:t> = ['_id' =&gt; new </a:t>
            </a:r>
            <a:r>
              <a:rPr lang="pt-BR" dirty="0" err="1"/>
              <a:t>ObjectID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idCliente</a:t>
            </a:r>
            <a:r>
              <a:rPr lang="pt-BR" dirty="0"/>
              <a:t>)];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options</a:t>
            </a:r>
            <a:r>
              <a:rPr lang="pt-BR" dirty="0"/>
              <a:t> = ['</a:t>
            </a:r>
            <a:r>
              <a:rPr lang="pt-BR" dirty="0" err="1"/>
              <a:t>limit</a:t>
            </a:r>
            <a:r>
              <a:rPr lang="pt-BR" dirty="0"/>
              <a:t>' =&gt; 1];</a:t>
            </a:r>
          </a:p>
          <a:p>
            <a:pPr marL="0" indent="0">
              <a:buNone/>
            </a:pPr>
            <a:r>
              <a:rPr lang="pt-BR" dirty="0"/>
              <a:t>        </a:t>
            </a:r>
          </a:p>
          <a:p>
            <a:pPr marL="0" indent="0">
              <a:buNone/>
            </a:pPr>
            <a:r>
              <a:rPr lang="pt-BR" dirty="0"/>
              <a:t>        $documento-&gt;delete($</a:t>
            </a:r>
            <a:r>
              <a:rPr lang="pt-BR" dirty="0" err="1"/>
              <a:t>filter</a:t>
            </a:r>
            <a:r>
              <a:rPr lang="pt-BR" dirty="0"/>
              <a:t>, $</a:t>
            </a:r>
            <a:r>
              <a:rPr lang="pt-BR" dirty="0" err="1"/>
              <a:t>options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executeBulkWrite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colecao</a:t>
            </a:r>
            <a:r>
              <a:rPr lang="pt-BR" dirty="0"/>
              <a:t>, $documento);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9012451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BB03F2-4508-3ADA-B876-CAC1AA8C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8654" y="365125"/>
            <a:ext cx="3415145" cy="1325563"/>
          </a:xfrm>
        </p:spPr>
        <p:txBody>
          <a:bodyPr/>
          <a:lstStyle/>
          <a:p>
            <a:r>
              <a:rPr lang="pt-BR" dirty="0"/>
              <a:t>atualizar()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9B2093D-310E-B0EF-3979-DF1294A4A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atualizar(){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</a:t>
            </a:r>
            <a:r>
              <a:rPr lang="pt-BR" dirty="0" err="1"/>
              <a:t>BancoMongo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$documento = new </a:t>
            </a:r>
            <a:r>
              <a:rPr lang="pt-BR" dirty="0" err="1"/>
              <a:t>BulkWrite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filter</a:t>
            </a:r>
            <a:r>
              <a:rPr lang="pt-BR" dirty="0"/>
              <a:t> = ['_id' =&gt; new </a:t>
            </a:r>
            <a:r>
              <a:rPr lang="pt-BR" dirty="0" err="1"/>
              <a:t>ObjectID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idCliente</a:t>
            </a:r>
            <a:r>
              <a:rPr lang="pt-BR" dirty="0"/>
              <a:t>)];</a:t>
            </a:r>
          </a:p>
          <a:p>
            <a:pPr marL="0" indent="0">
              <a:buNone/>
            </a:pPr>
            <a:r>
              <a:rPr lang="pt-BR" dirty="0"/>
              <a:t>        $update = ['$set' =&gt;  [ 'nome'=&gt;$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getNome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                '</a:t>
            </a:r>
            <a:r>
              <a:rPr lang="pt-BR" dirty="0" err="1"/>
              <a:t>email</a:t>
            </a:r>
            <a:r>
              <a:rPr lang="pt-BR" dirty="0"/>
              <a:t>'=&gt;$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getEmail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                'senha'=&gt;$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getSenha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                'salario'=&gt;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getSalario</a:t>
            </a:r>
            <a:r>
              <a:rPr lang="pt-BR" dirty="0"/>
              <a:t>(),</a:t>
            </a:r>
          </a:p>
          <a:p>
            <a:pPr marL="0" indent="0">
              <a:buNone/>
            </a:pPr>
            <a:r>
              <a:rPr lang="pt-BR" dirty="0"/>
              <a:t>                                'nascimento'=&gt;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getNascimento</a:t>
            </a:r>
            <a:r>
              <a:rPr lang="pt-BR" dirty="0"/>
              <a:t>()</a:t>
            </a:r>
          </a:p>
          <a:p>
            <a:pPr marL="0" indent="0">
              <a:buNone/>
            </a:pPr>
            <a:r>
              <a:rPr lang="pt-BR" dirty="0"/>
              <a:t>                                ]];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options</a:t>
            </a:r>
            <a:r>
              <a:rPr lang="pt-BR" dirty="0"/>
              <a:t> = ['</a:t>
            </a:r>
            <a:r>
              <a:rPr lang="pt-BR" dirty="0" err="1"/>
              <a:t>multi</a:t>
            </a:r>
            <a:r>
              <a:rPr lang="pt-BR" dirty="0"/>
              <a:t>' =&gt; false, '</a:t>
            </a:r>
            <a:r>
              <a:rPr lang="pt-BR" dirty="0" err="1"/>
              <a:t>upsert</a:t>
            </a:r>
            <a:r>
              <a:rPr lang="pt-BR" dirty="0"/>
              <a:t>' =&gt; false];</a:t>
            </a:r>
          </a:p>
          <a:p>
            <a:pPr marL="0" indent="0">
              <a:buNone/>
            </a:pPr>
            <a:r>
              <a:rPr lang="pt-BR" dirty="0"/>
              <a:t>        $documento-&gt;update($</a:t>
            </a:r>
            <a:r>
              <a:rPr lang="pt-BR" dirty="0" err="1"/>
              <a:t>filter</a:t>
            </a:r>
            <a:r>
              <a:rPr lang="pt-BR" dirty="0"/>
              <a:t>, $update, $</a:t>
            </a:r>
            <a:r>
              <a:rPr lang="pt-BR" dirty="0" err="1"/>
              <a:t>options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$cursor=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executeBulkWrite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colecao</a:t>
            </a:r>
            <a:r>
              <a:rPr lang="pt-BR" dirty="0"/>
              <a:t>, $documento);   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</a:t>
            </a:r>
            <a:r>
              <a:rPr lang="pt-BR" dirty="0" err="1"/>
              <a:t>true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1477341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D8A100-7F53-3E28-0306-D845EA3C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4130" y="365125"/>
            <a:ext cx="4279669" cy="1325563"/>
          </a:xfrm>
        </p:spPr>
        <p:txBody>
          <a:bodyPr/>
          <a:lstStyle/>
          <a:p>
            <a:r>
              <a:rPr lang="pt-BR" dirty="0"/>
              <a:t>buscar($</a:t>
            </a:r>
            <a:r>
              <a:rPr lang="pt-BR" dirty="0" err="1"/>
              <a:t>idCliente</a:t>
            </a:r>
            <a:r>
              <a:rPr lang="pt-BR" dirty="0"/>
              <a:t>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5BB4D62-2EB5-F92B-A2D7-C77A52B17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1277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buscar($</a:t>
            </a:r>
            <a:r>
              <a:rPr lang="pt-BR" dirty="0" err="1"/>
              <a:t>idCliente</a:t>
            </a:r>
            <a:r>
              <a:rPr lang="pt-BR" dirty="0"/>
              <a:t>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</a:t>
            </a:r>
            <a:r>
              <a:rPr lang="pt-BR" dirty="0" err="1"/>
              <a:t>BancoMongo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filter</a:t>
            </a:r>
            <a:r>
              <a:rPr lang="pt-BR" dirty="0"/>
              <a:t> = ['_id' =&gt; new </a:t>
            </a:r>
            <a:r>
              <a:rPr lang="pt-BR" dirty="0" err="1"/>
              <a:t>ObjectID</a:t>
            </a:r>
            <a:r>
              <a:rPr lang="pt-BR" dirty="0"/>
              <a:t>($</a:t>
            </a:r>
            <a:r>
              <a:rPr lang="pt-BR" dirty="0" err="1"/>
              <a:t>idCliente</a:t>
            </a:r>
            <a:r>
              <a:rPr lang="pt-BR" dirty="0"/>
              <a:t>)];</a:t>
            </a:r>
          </a:p>
          <a:p>
            <a:pPr marL="0" indent="0">
              <a:buNone/>
            </a:pPr>
            <a:r>
              <a:rPr lang="pt-BR" dirty="0"/>
              <a:t>        //</a:t>
            </a:r>
            <a:r>
              <a:rPr lang="pt-BR" dirty="0" err="1"/>
              <a:t>echo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idCliente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options</a:t>
            </a:r>
            <a:r>
              <a:rPr lang="pt-BR" dirty="0"/>
              <a:t> = ['</a:t>
            </a:r>
            <a:r>
              <a:rPr lang="pt-BR" dirty="0" err="1"/>
              <a:t>limit</a:t>
            </a:r>
            <a:r>
              <a:rPr lang="pt-BR" dirty="0"/>
              <a:t>' =&gt; 1];</a:t>
            </a:r>
          </a:p>
          <a:p>
            <a:pPr marL="0" indent="0">
              <a:buNone/>
            </a:pPr>
            <a:r>
              <a:rPr lang="pt-BR" dirty="0"/>
              <a:t>        $query = new Query($</a:t>
            </a:r>
            <a:r>
              <a:rPr lang="pt-BR" dirty="0" err="1"/>
              <a:t>filter</a:t>
            </a:r>
            <a:r>
              <a:rPr lang="pt-BR" dirty="0"/>
              <a:t>, $</a:t>
            </a:r>
            <a:r>
              <a:rPr lang="pt-BR" dirty="0" err="1"/>
              <a:t>options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$cursor=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executeQuery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colecao</a:t>
            </a:r>
            <a:r>
              <a:rPr lang="pt-BR" dirty="0"/>
              <a:t>, $query); 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foreach</a:t>
            </a:r>
            <a:r>
              <a:rPr lang="pt-BR" dirty="0"/>
              <a:t> ($cursor as $</a:t>
            </a:r>
            <a:r>
              <a:rPr lang="pt-BR" dirty="0" err="1"/>
              <a:t>document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setIdCliente</a:t>
            </a:r>
            <a:r>
              <a:rPr lang="pt-BR" dirty="0"/>
              <a:t>($</a:t>
            </a:r>
            <a:r>
              <a:rPr lang="pt-BR" dirty="0" err="1"/>
              <a:t>idCliente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setSalario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-&gt;salario);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setNascimento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-&gt;nascimento);  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00720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226654-E8B4-B718-A6B8-AA1780603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Instalar driver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7556017-AE89-8E98-9093-F843D5413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Download: </a:t>
            </a:r>
          </a:p>
          <a:p>
            <a:pPr lvl="1"/>
            <a:r>
              <a:rPr lang="pt-BR" dirty="0"/>
              <a:t>https://windows.php.net/downloads/pecl/releases/mongodb/1.13.0/php_mongodb-1.13.0-7.4-ts-vc15-x64.zip</a:t>
            </a:r>
          </a:p>
          <a:p>
            <a:endParaRPr lang="en-US" dirty="0"/>
          </a:p>
          <a:p>
            <a:r>
              <a:rPr lang="en-US" dirty="0" err="1"/>
              <a:t>Posicionar</a:t>
            </a:r>
            <a:r>
              <a:rPr lang="en-US" dirty="0"/>
              <a:t> o </a:t>
            </a:r>
            <a:r>
              <a:rPr lang="en-US" dirty="0" err="1"/>
              <a:t>arquivo</a:t>
            </a:r>
            <a:r>
              <a:rPr lang="en-US" dirty="0"/>
              <a:t> : </a:t>
            </a:r>
            <a:r>
              <a:rPr lang="en-US" b="1" dirty="0">
                <a:solidFill>
                  <a:srgbClr val="FF0000"/>
                </a:solidFill>
              </a:rPr>
              <a:t>php_mongo.dll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C:\xampp\php\ext</a:t>
            </a:r>
          </a:p>
          <a:p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49266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3C4EF1-9CEB-A722-E84E-12C28903F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4742" y="365125"/>
            <a:ext cx="2768138" cy="1325563"/>
          </a:xfrm>
        </p:spPr>
        <p:txBody>
          <a:bodyPr/>
          <a:lstStyle/>
          <a:p>
            <a:r>
              <a:rPr lang="pt-BR" dirty="0"/>
              <a:t>listar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D74478-6BE1-FFFB-F3E8-D5D356D8A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0689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listar(){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this</a:t>
            </a:r>
            <a:r>
              <a:rPr lang="pt-BR" dirty="0"/>
              <a:t>-&gt;banco = new </a:t>
            </a:r>
            <a:r>
              <a:rPr lang="pt-BR" dirty="0" err="1"/>
              <a:t>BancoMongo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</a:t>
            </a:r>
            <a:r>
              <a:rPr lang="pt-BR" dirty="0" err="1"/>
              <a:t>vetorClientes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</a:t>
            </a:r>
          </a:p>
          <a:p>
            <a:pPr marL="0" indent="0">
              <a:buNone/>
            </a:pPr>
            <a:r>
              <a:rPr lang="pt-BR" dirty="0"/>
              <a:t>        $i = 0;    $</a:t>
            </a:r>
            <a:r>
              <a:rPr lang="pt-BR" dirty="0" err="1"/>
              <a:t>filter</a:t>
            </a:r>
            <a:r>
              <a:rPr lang="pt-BR" dirty="0"/>
              <a:t> = </a:t>
            </a:r>
            <a:r>
              <a:rPr lang="pt-BR" dirty="0" err="1"/>
              <a:t>array</a:t>
            </a:r>
            <a:r>
              <a:rPr lang="pt-BR" dirty="0"/>
              <a:t>(); $</a:t>
            </a:r>
            <a:r>
              <a:rPr lang="pt-BR" dirty="0" err="1"/>
              <a:t>options</a:t>
            </a:r>
            <a:r>
              <a:rPr lang="pt-BR" dirty="0"/>
              <a:t> = [];</a:t>
            </a:r>
          </a:p>
          <a:p>
            <a:pPr marL="0" indent="0">
              <a:buNone/>
            </a:pPr>
            <a:r>
              <a:rPr lang="pt-BR" dirty="0"/>
              <a:t>        $query = new Query($</a:t>
            </a:r>
            <a:r>
              <a:rPr lang="pt-BR" dirty="0" err="1"/>
              <a:t>filter</a:t>
            </a:r>
            <a:r>
              <a:rPr lang="pt-BR" dirty="0"/>
              <a:t>, $</a:t>
            </a:r>
            <a:r>
              <a:rPr lang="pt-BR" dirty="0" err="1"/>
              <a:t>options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$cursor= $</a:t>
            </a:r>
            <a:r>
              <a:rPr lang="pt-BR" dirty="0" err="1"/>
              <a:t>this</a:t>
            </a:r>
            <a:r>
              <a:rPr lang="pt-BR" dirty="0"/>
              <a:t>-&gt;banco-&gt;</a:t>
            </a:r>
            <a:r>
              <a:rPr lang="pt-BR" dirty="0" err="1"/>
              <a:t>getConexao</a:t>
            </a:r>
            <a:r>
              <a:rPr lang="pt-BR" dirty="0"/>
              <a:t>()-&gt;</a:t>
            </a:r>
            <a:r>
              <a:rPr lang="pt-BR" dirty="0" err="1"/>
              <a:t>executeQuery</a:t>
            </a:r>
            <a:r>
              <a:rPr lang="pt-BR" dirty="0"/>
              <a:t>($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colecao</a:t>
            </a:r>
            <a:r>
              <a:rPr lang="pt-BR" dirty="0"/>
              <a:t>, $query); 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foreach</a:t>
            </a:r>
            <a:r>
              <a:rPr lang="pt-BR" dirty="0"/>
              <a:t> ($cursor as $</a:t>
            </a:r>
            <a:r>
              <a:rPr lang="pt-BR" dirty="0" err="1"/>
              <a:t>document</a:t>
            </a:r>
            <a:r>
              <a:rPr lang="pt-BR" dirty="0"/>
              <a:t>) {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vetorClientes</a:t>
            </a:r>
            <a:r>
              <a:rPr lang="pt-BR" dirty="0"/>
              <a:t>[$i]= new Cliente();</a:t>
            </a:r>
          </a:p>
          <a:p>
            <a:pPr marL="0" indent="0">
              <a:buNone/>
            </a:pPr>
            <a:r>
              <a:rPr lang="pt-BR" dirty="0"/>
              <a:t>           $</a:t>
            </a:r>
            <a:r>
              <a:rPr lang="pt-BR" dirty="0" err="1"/>
              <a:t>vetorClientes</a:t>
            </a:r>
            <a:r>
              <a:rPr lang="pt-BR" dirty="0"/>
              <a:t>[$i]-&gt;</a:t>
            </a:r>
            <a:r>
              <a:rPr lang="pt-BR" dirty="0" err="1"/>
              <a:t>setIdCliente</a:t>
            </a:r>
            <a:r>
              <a:rPr lang="pt-BR" dirty="0"/>
              <a:t>((</a:t>
            </a:r>
            <a:r>
              <a:rPr lang="pt-BR" dirty="0" err="1"/>
              <a:t>String</a:t>
            </a:r>
            <a:r>
              <a:rPr lang="pt-BR" dirty="0"/>
              <a:t>) new </a:t>
            </a:r>
            <a:r>
              <a:rPr lang="pt-BR" dirty="0" err="1"/>
              <a:t>ObjectID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-&gt;_id) );</a:t>
            </a:r>
          </a:p>
          <a:p>
            <a:pPr marL="0" indent="0">
              <a:buNone/>
            </a:pPr>
            <a:r>
              <a:rPr lang="pt-BR" dirty="0"/>
              <a:t>             $</a:t>
            </a:r>
            <a:r>
              <a:rPr lang="pt-BR" dirty="0" err="1"/>
              <a:t>vetorClientes</a:t>
            </a:r>
            <a:r>
              <a:rPr lang="pt-BR" dirty="0"/>
              <a:t>[$i]-&gt;</a:t>
            </a:r>
            <a:r>
              <a:rPr lang="pt-BR" dirty="0" err="1"/>
              <a:t>setNome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-&gt;nome);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vetorClientes</a:t>
            </a:r>
            <a:r>
              <a:rPr lang="pt-BR" dirty="0"/>
              <a:t>[$i]-&gt;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vetorClientes</a:t>
            </a:r>
            <a:r>
              <a:rPr lang="pt-BR" dirty="0"/>
              <a:t>[$i]-&gt;</a:t>
            </a:r>
            <a:r>
              <a:rPr lang="pt-BR" dirty="0" err="1"/>
              <a:t>setSalario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-&gt;salario);</a:t>
            </a:r>
          </a:p>
          <a:p>
            <a:pPr marL="0" indent="0">
              <a:buNone/>
            </a:pPr>
            <a:r>
              <a:rPr lang="pt-BR" dirty="0"/>
              <a:t>            $</a:t>
            </a:r>
            <a:r>
              <a:rPr lang="pt-BR" dirty="0" err="1"/>
              <a:t>vetorClientes</a:t>
            </a:r>
            <a:r>
              <a:rPr lang="pt-BR" dirty="0"/>
              <a:t>[$i]-&gt;</a:t>
            </a:r>
            <a:r>
              <a:rPr lang="pt-BR" dirty="0" err="1"/>
              <a:t>setNascimento</a:t>
            </a:r>
            <a:r>
              <a:rPr lang="pt-BR" dirty="0"/>
              <a:t>($</a:t>
            </a:r>
            <a:r>
              <a:rPr lang="pt-BR" dirty="0" err="1"/>
              <a:t>document</a:t>
            </a:r>
            <a:r>
              <a:rPr lang="pt-BR" dirty="0"/>
              <a:t>-&gt;nascimento);  </a:t>
            </a:r>
          </a:p>
          <a:p>
            <a:pPr marL="0" indent="0">
              <a:buNone/>
            </a:pPr>
            <a:r>
              <a:rPr lang="pt-BR" dirty="0"/>
              <a:t>            $i++;</a:t>
            </a:r>
          </a:p>
          <a:p>
            <a:pPr marL="0" indent="0">
              <a:buNone/>
            </a:pPr>
            <a:r>
              <a:rPr lang="pt-BR" dirty="0"/>
              <a:t>        }</a:t>
            </a:r>
          </a:p>
          <a:p>
            <a:pPr marL="0" indent="0">
              <a:buNone/>
            </a:pPr>
            <a:r>
              <a:rPr lang="pt-BR" dirty="0"/>
              <a:t>        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vetorClientes</a:t>
            </a:r>
            <a:r>
              <a:rPr lang="pt-BR" dirty="0"/>
              <a:t>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2678039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78EEA5-71F3-D49A-21E1-4A8A88397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Get</a:t>
            </a:r>
            <a:r>
              <a:rPr lang="pt-BR" dirty="0"/>
              <a:t>/set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5360EE3-6E43-9372-61E6-523F1BAA8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getIdCliente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idCliente</a:t>
            </a:r>
            <a:r>
              <a:rPr lang="pt-BR" dirty="0"/>
              <a:t>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setIdCliente</a:t>
            </a:r>
            <a:r>
              <a:rPr lang="pt-BR" dirty="0"/>
              <a:t>($v){$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idCliente</a:t>
            </a:r>
            <a:r>
              <a:rPr lang="pt-BR" dirty="0"/>
              <a:t>=$v;}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getNome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-&gt;nome;}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setNome</a:t>
            </a:r>
            <a:r>
              <a:rPr lang="pt-BR" dirty="0"/>
              <a:t>($nome){$</a:t>
            </a:r>
            <a:r>
              <a:rPr lang="pt-BR" dirty="0" err="1"/>
              <a:t>this</a:t>
            </a:r>
            <a:r>
              <a:rPr lang="pt-BR" dirty="0"/>
              <a:t>-&gt;nome = $nome;}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getEmail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setEmail</a:t>
            </a:r>
            <a:r>
              <a:rPr lang="pt-BR" dirty="0"/>
              <a:t>($v){$</a:t>
            </a:r>
            <a:r>
              <a:rPr lang="pt-BR" dirty="0" err="1"/>
              <a:t>this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=$v;}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getSenha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-&gt;senha;}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setSenha</a:t>
            </a:r>
            <a:r>
              <a:rPr lang="pt-BR" dirty="0"/>
              <a:t>($v){$</a:t>
            </a:r>
            <a:r>
              <a:rPr lang="pt-BR" dirty="0" err="1"/>
              <a:t>this</a:t>
            </a:r>
            <a:r>
              <a:rPr lang="pt-BR" dirty="0"/>
              <a:t>-&gt;senha = $v;}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getNascimento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-&gt;nascimento;}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setNascimento</a:t>
            </a:r>
            <a:r>
              <a:rPr lang="pt-BR" dirty="0"/>
              <a:t>($v){$</a:t>
            </a:r>
            <a:r>
              <a:rPr lang="pt-BR" dirty="0" err="1"/>
              <a:t>this</a:t>
            </a:r>
            <a:r>
              <a:rPr lang="pt-BR" dirty="0"/>
              <a:t>-&gt;nascimento=$v;}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getSalario</a:t>
            </a:r>
            <a:r>
              <a:rPr lang="pt-BR" dirty="0"/>
              <a:t>(){</a:t>
            </a:r>
            <a:r>
              <a:rPr lang="pt-BR" dirty="0" err="1"/>
              <a:t>return</a:t>
            </a:r>
            <a:r>
              <a:rPr lang="pt-BR" dirty="0"/>
              <a:t> $</a:t>
            </a:r>
            <a:r>
              <a:rPr lang="pt-BR" dirty="0" err="1"/>
              <a:t>this</a:t>
            </a:r>
            <a:r>
              <a:rPr lang="pt-BR" dirty="0"/>
              <a:t>-&gt;salario;}</a:t>
            </a:r>
          </a:p>
          <a:p>
            <a:pPr marL="0" indent="0">
              <a:buNone/>
            </a:pPr>
            <a:r>
              <a:rPr lang="pt-BR" dirty="0"/>
              <a:t>    </a:t>
            </a:r>
            <a:r>
              <a:rPr lang="pt-BR" dirty="0" err="1"/>
              <a:t>public</a:t>
            </a:r>
            <a:r>
              <a:rPr lang="pt-BR" dirty="0"/>
              <a:t> </a:t>
            </a:r>
            <a:r>
              <a:rPr lang="pt-BR" dirty="0" err="1"/>
              <a:t>function</a:t>
            </a:r>
            <a:r>
              <a:rPr lang="pt-BR" dirty="0"/>
              <a:t> </a:t>
            </a:r>
            <a:r>
              <a:rPr lang="pt-BR" dirty="0" err="1"/>
              <a:t>setSalario</a:t>
            </a:r>
            <a:r>
              <a:rPr lang="pt-BR" dirty="0"/>
              <a:t>($v){$</a:t>
            </a:r>
            <a:r>
              <a:rPr lang="pt-BR" dirty="0" err="1"/>
              <a:t>this</a:t>
            </a:r>
            <a:r>
              <a:rPr lang="pt-BR" dirty="0"/>
              <a:t>-&gt;salario=$v;}</a:t>
            </a:r>
          </a:p>
          <a:p>
            <a:pPr marL="0" indent="0">
              <a:buNone/>
            </a:pPr>
            <a:r>
              <a:rPr lang="pt-BR" dirty="0"/>
              <a:t>     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99579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C98984-A608-5C5F-E2ED-6524EA88B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Cliente_cadastrar.php</a:t>
            </a:r>
            <a:r>
              <a:rPr lang="pt-BR" dirty="0"/>
              <a:t>  - 1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99D537E-D9B1-0CF9-4B0B-983607BA6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/>
              <a:t>include "modelo/</a:t>
            </a:r>
            <a:r>
              <a:rPr lang="pt-BR" dirty="0" err="1"/>
              <a:t>Cliente.php</a:t>
            </a:r>
            <a:r>
              <a:rPr lang="pt-BR" dirty="0"/>
              <a:t>";</a:t>
            </a:r>
          </a:p>
          <a:p>
            <a:pPr marL="0" indent="0">
              <a:buNone/>
            </a:pPr>
            <a:r>
              <a:rPr lang="pt-BR" dirty="0"/>
              <a:t>// cria um </a:t>
            </a:r>
            <a:r>
              <a:rPr lang="pt-BR" dirty="0" err="1"/>
              <a:t>array</a:t>
            </a:r>
            <a:r>
              <a:rPr lang="pt-BR" dirty="0"/>
              <a:t> para utilizar na resposta.</a:t>
            </a:r>
          </a:p>
          <a:p>
            <a:pPr marL="0" indent="0">
              <a:buNone/>
            </a:pPr>
            <a:r>
              <a:rPr lang="pt-BR" dirty="0"/>
              <a:t>$resposta = </a:t>
            </a:r>
            <a:r>
              <a:rPr lang="pt-BR" dirty="0" err="1"/>
              <a:t>array</a:t>
            </a:r>
            <a:r>
              <a:rPr lang="pt-BR" dirty="0"/>
              <a:t>(); </a:t>
            </a:r>
          </a:p>
          <a:p>
            <a:pPr marL="0" indent="0">
              <a:buNone/>
            </a:pPr>
            <a:r>
              <a:rPr lang="pt-BR" dirty="0"/>
              <a:t>//recupera os dados(texto </a:t>
            </a:r>
            <a:r>
              <a:rPr lang="pt-BR" dirty="0" err="1"/>
              <a:t>json</a:t>
            </a:r>
            <a:r>
              <a:rPr lang="pt-BR" dirty="0"/>
              <a:t>) que vieram no corpo da </a:t>
            </a:r>
            <a:r>
              <a:rPr lang="pt-BR" dirty="0" err="1"/>
              <a:t>requisicao</a:t>
            </a:r>
            <a:r>
              <a:rPr lang="pt-BR" dirty="0"/>
              <a:t>.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jsonRecebido</a:t>
            </a:r>
            <a:r>
              <a:rPr lang="pt-BR" dirty="0"/>
              <a:t> = </a:t>
            </a: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  <a:p>
            <a:pPr marL="0" indent="0">
              <a:buNone/>
            </a:pPr>
            <a:r>
              <a:rPr lang="pt-BR" dirty="0"/>
              <a:t>//converte os dados em um objeto </a:t>
            </a:r>
            <a:r>
              <a:rPr lang="pt-BR" dirty="0" err="1"/>
              <a:t>json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obj</a:t>
            </a:r>
            <a:r>
              <a:rPr lang="pt-BR" dirty="0"/>
              <a:t> = </a:t>
            </a:r>
            <a:r>
              <a:rPr lang="pt-BR" dirty="0" err="1"/>
              <a:t>json_decode</a:t>
            </a:r>
            <a:r>
              <a:rPr lang="pt-BR" dirty="0"/>
              <a:t>($</a:t>
            </a:r>
            <a:r>
              <a:rPr lang="pt-BR" dirty="0" err="1"/>
              <a:t>jsonRecebido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//</a:t>
            </a:r>
            <a:r>
              <a:rPr lang="pt-BR" dirty="0" err="1"/>
              <a:t>strip_tags</a:t>
            </a:r>
            <a:r>
              <a:rPr lang="pt-BR" dirty="0"/>
              <a:t> remove </a:t>
            </a:r>
            <a:r>
              <a:rPr lang="pt-BR" dirty="0" err="1"/>
              <a:t>tags</a:t>
            </a:r>
            <a:r>
              <a:rPr lang="pt-BR" dirty="0"/>
              <a:t> </a:t>
            </a:r>
            <a:r>
              <a:rPr lang="pt-BR" dirty="0" err="1"/>
              <a:t>html</a:t>
            </a:r>
            <a:r>
              <a:rPr lang="pt-BR" dirty="0"/>
              <a:t> </a:t>
            </a:r>
          </a:p>
          <a:p>
            <a:pPr marL="0" indent="0">
              <a:buNone/>
            </a:pPr>
            <a:r>
              <a:rPr lang="pt-BR" dirty="0"/>
              <a:t>//dos dados  vindos dos clientes</a:t>
            </a:r>
          </a:p>
          <a:p>
            <a:pPr marL="0" indent="0">
              <a:buNone/>
            </a:pPr>
            <a:r>
              <a:rPr lang="pt-BR" dirty="0"/>
              <a:t>//impede exemplo &lt;b&gt;</a:t>
            </a:r>
            <a:r>
              <a:rPr lang="pt-BR" dirty="0" err="1"/>
              <a:t>helio</a:t>
            </a:r>
            <a:r>
              <a:rPr lang="pt-BR" dirty="0"/>
              <a:t>&lt;/b&gt;</a:t>
            </a:r>
          </a:p>
          <a:p>
            <a:pPr marL="0" indent="0">
              <a:buNone/>
            </a:pPr>
            <a:r>
              <a:rPr lang="pt-BR" dirty="0"/>
              <a:t>$nome = </a:t>
            </a:r>
            <a:r>
              <a:rPr lang="pt-BR" dirty="0" err="1"/>
              <a:t>strip_tags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-&gt;nome);</a:t>
            </a:r>
          </a:p>
          <a:p>
            <a:pPr marL="0" indent="0">
              <a:buNone/>
            </a:pPr>
            <a:r>
              <a:rPr lang="pt-BR" dirty="0"/>
              <a:t>$</a:t>
            </a:r>
            <a:r>
              <a:rPr lang="pt-BR" dirty="0" err="1"/>
              <a:t>email</a:t>
            </a:r>
            <a:r>
              <a:rPr lang="pt-BR" dirty="0"/>
              <a:t> = </a:t>
            </a:r>
            <a:r>
              <a:rPr lang="pt-BR" dirty="0" err="1"/>
              <a:t>strip_tags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$senha = </a:t>
            </a:r>
            <a:r>
              <a:rPr lang="pt-BR" dirty="0" err="1"/>
              <a:t>strip_tags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-&gt;senha);</a:t>
            </a:r>
          </a:p>
          <a:p>
            <a:pPr marL="0" indent="0">
              <a:buNone/>
            </a:pPr>
            <a:r>
              <a:rPr lang="pt-BR" dirty="0"/>
              <a:t>$salario = </a:t>
            </a:r>
            <a:r>
              <a:rPr lang="pt-BR" dirty="0" err="1"/>
              <a:t>strip_tags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-&gt;salario);</a:t>
            </a:r>
          </a:p>
          <a:p>
            <a:pPr marL="0" indent="0">
              <a:buNone/>
            </a:pPr>
            <a:r>
              <a:rPr lang="pt-BR" dirty="0"/>
              <a:t>$nascimento = </a:t>
            </a:r>
            <a:r>
              <a:rPr lang="pt-BR" dirty="0" err="1"/>
              <a:t>strip_tags</a:t>
            </a:r>
            <a:r>
              <a:rPr lang="pt-BR" dirty="0"/>
              <a:t>($</a:t>
            </a:r>
            <a:r>
              <a:rPr lang="pt-BR" dirty="0" err="1"/>
              <a:t>obj</a:t>
            </a:r>
            <a:r>
              <a:rPr lang="pt-BR" dirty="0"/>
              <a:t>-&gt;nascimento);</a:t>
            </a:r>
          </a:p>
        </p:txBody>
      </p:sp>
    </p:spTree>
    <p:extLst>
      <p:ext uri="{BB962C8B-B14F-4D97-AF65-F5344CB8AC3E}">
        <p14:creationId xmlns:p14="http://schemas.microsoft.com/office/powerpoint/2010/main" val="34076321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2770FF-C7A4-9A91-BFB4-5EA6BB9D6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Cliente_cadastrar.php</a:t>
            </a:r>
            <a:r>
              <a:rPr lang="pt-BR" dirty="0"/>
              <a:t>  - 2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CE47B1C-0FDB-0163-7A4A-47F70D069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/>
              <a:t>//verifica se os dados foram preenchidos corretamente</a:t>
            </a:r>
          </a:p>
          <a:p>
            <a:pPr marL="0" indent="0">
              <a:buNone/>
            </a:pPr>
            <a:r>
              <a:rPr lang="pt-BR" dirty="0"/>
              <a:t>//este exemplo é simples</a:t>
            </a:r>
          </a:p>
          <a:p>
            <a:pPr marL="0" indent="0">
              <a:buNone/>
            </a:pPr>
            <a:r>
              <a:rPr lang="pt-BR" dirty="0"/>
              <a:t>//verifique conforme a necessidade da aplicação.</a:t>
            </a:r>
          </a:p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($nome==""){</a:t>
            </a:r>
          </a:p>
          <a:p>
            <a:pPr marL="0" indent="0">
              <a:buNone/>
            </a:pPr>
            <a:r>
              <a:rPr lang="pt-BR" dirty="0"/>
              <a:t>    $resposta['</a:t>
            </a:r>
            <a:r>
              <a:rPr lang="pt-BR" dirty="0" err="1"/>
              <a:t>cod</a:t>
            </a:r>
            <a:r>
              <a:rPr lang="pt-BR" dirty="0"/>
              <a:t>']="erro";</a:t>
            </a:r>
          </a:p>
          <a:p>
            <a:pPr marL="0" indent="0">
              <a:buNone/>
            </a:pPr>
            <a:r>
              <a:rPr lang="pt-BR" dirty="0"/>
              <a:t>    $resposta['msg']="Nome não preenchido";</a:t>
            </a:r>
          </a:p>
          <a:p>
            <a:pPr marL="0" indent="0">
              <a:buNone/>
            </a:pPr>
            <a:r>
              <a:rPr lang="pt-BR" dirty="0"/>
              <a:t>    </a:t>
            </a:r>
          </a:p>
          <a:p>
            <a:pPr marL="0" indent="0">
              <a:buNone/>
            </a:pPr>
            <a:r>
              <a:rPr lang="pt-BR" dirty="0"/>
              <a:t>}</a:t>
            </a:r>
            <a:r>
              <a:rPr lang="pt-BR" dirty="0" err="1"/>
              <a:t>else</a:t>
            </a:r>
            <a:r>
              <a:rPr lang="pt-BR" dirty="0"/>
              <a:t> </a:t>
            </a:r>
            <a:r>
              <a:rPr lang="pt-BR" dirty="0" err="1"/>
              <a:t>if</a:t>
            </a:r>
            <a:r>
              <a:rPr lang="pt-BR" dirty="0"/>
              <a:t>($</a:t>
            </a:r>
            <a:r>
              <a:rPr lang="pt-BR" dirty="0" err="1"/>
              <a:t>email</a:t>
            </a:r>
            <a:r>
              <a:rPr lang="pt-BR" dirty="0"/>
              <a:t>==""){</a:t>
            </a:r>
          </a:p>
          <a:p>
            <a:pPr marL="0" indent="0">
              <a:buNone/>
            </a:pPr>
            <a:r>
              <a:rPr lang="pt-BR" dirty="0"/>
              <a:t>    $resposta['</a:t>
            </a:r>
            <a:r>
              <a:rPr lang="pt-BR" dirty="0" err="1"/>
              <a:t>cod</a:t>
            </a:r>
            <a:r>
              <a:rPr lang="pt-BR" dirty="0"/>
              <a:t>']="erro";</a:t>
            </a:r>
          </a:p>
          <a:p>
            <a:pPr marL="0" indent="0">
              <a:buNone/>
            </a:pPr>
            <a:r>
              <a:rPr lang="pt-BR" dirty="0"/>
              <a:t>    $resposta['msg']="E-mail não preenchido";</a:t>
            </a:r>
          </a:p>
          <a:p>
            <a:pPr marL="0" indent="0">
              <a:buNone/>
            </a:pPr>
            <a:r>
              <a:rPr lang="pt-BR" dirty="0"/>
              <a:t>}</a:t>
            </a:r>
            <a:r>
              <a:rPr lang="pt-BR" dirty="0" err="1"/>
              <a:t>else</a:t>
            </a:r>
            <a:r>
              <a:rPr lang="pt-BR" dirty="0"/>
              <a:t>{</a:t>
            </a:r>
          </a:p>
        </p:txBody>
      </p:sp>
    </p:spTree>
    <p:extLst>
      <p:ext uri="{BB962C8B-B14F-4D97-AF65-F5344CB8AC3E}">
        <p14:creationId xmlns:p14="http://schemas.microsoft.com/office/powerpoint/2010/main" val="2896498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01527C-9510-69EB-6F3E-BCFFF349C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Cliente_cadastrar.php</a:t>
            </a:r>
            <a:r>
              <a:rPr lang="pt-BR" dirty="0"/>
              <a:t>  - 3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761C60-9CDC-2526-AD3F-5A1D0B16A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dirty="0"/>
              <a:t> //após passar por todas as verificações</a:t>
            </a:r>
          </a:p>
          <a:p>
            <a:pPr marL="0" indent="0">
              <a:buNone/>
            </a:pPr>
            <a:r>
              <a:rPr lang="pt-BR" dirty="0"/>
              <a:t>    $cliente = new Cliente();</a:t>
            </a:r>
          </a:p>
          <a:p>
            <a:pPr marL="0" indent="0">
              <a:buNone/>
            </a:pPr>
            <a:r>
              <a:rPr lang="pt-BR" dirty="0"/>
              <a:t>    //passa os dados para o objeto</a:t>
            </a:r>
          </a:p>
          <a:p>
            <a:pPr marL="0" indent="0">
              <a:buNone/>
            </a:pPr>
            <a:r>
              <a:rPr lang="pt-BR" dirty="0"/>
              <a:t>    $cliente-&gt;</a:t>
            </a:r>
            <a:r>
              <a:rPr lang="pt-BR" dirty="0" err="1"/>
              <a:t>setNome</a:t>
            </a:r>
            <a:r>
              <a:rPr lang="pt-BR" dirty="0"/>
              <a:t>($nome);</a:t>
            </a:r>
          </a:p>
          <a:p>
            <a:pPr marL="0" indent="0">
              <a:buNone/>
            </a:pPr>
            <a:r>
              <a:rPr lang="pt-BR" dirty="0"/>
              <a:t>    $cliente-&gt;</a:t>
            </a:r>
            <a:r>
              <a:rPr lang="pt-BR" dirty="0" err="1"/>
              <a:t>setEmail</a:t>
            </a:r>
            <a:r>
              <a:rPr lang="pt-BR" dirty="0"/>
              <a:t>($</a:t>
            </a:r>
            <a:r>
              <a:rPr lang="pt-BR" dirty="0" err="1"/>
              <a:t>email</a:t>
            </a:r>
            <a:r>
              <a:rPr lang="pt-BR" dirty="0"/>
              <a:t>);</a:t>
            </a:r>
          </a:p>
          <a:p>
            <a:pPr marL="0" indent="0">
              <a:buNone/>
            </a:pPr>
            <a:r>
              <a:rPr lang="pt-BR" dirty="0"/>
              <a:t>    $cliente-&gt;</a:t>
            </a:r>
            <a:r>
              <a:rPr lang="pt-BR" dirty="0" err="1"/>
              <a:t>setSenha</a:t>
            </a:r>
            <a:r>
              <a:rPr lang="pt-BR" dirty="0"/>
              <a:t>($senha);</a:t>
            </a:r>
          </a:p>
          <a:p>
            <a:pPr marL="0" indent="0">
              <a:buNone/>
            </a:pPr>
            <a:r>
              <a:rPr lang="pt-BR" dirty="0"/>
              <a:t>    $cliente-&gt;</a:t>
            </a:r>
            <a:r>
              <a:rPr lang="pt-BR" dirty="0" err="1"/>
              <a:t>setSalario</a:t>
            </a:r>
            <a:r>
              <a:rPr lang="pt-BR" dirty="0"/>
              <a:t>($salario);</a:t>
            </a:r>
          </a:p>
          <a:p>
            <a:pPr marL="0" indent="0">
              <a:buNone/>
            </a:pPr>
            <a:r>
              <a:rPr lang="pt-BR" dirty="0"/>
              <a:t>    $cliente-&gt;</a:t>
            </a:r>
            <a:r>
              <a:rPr lang="pt-BR" dirty="0" err="1"/>
              <a:t>setNascimento</a:t>
            </a:r>
            <a:r>
              <a:rPr lang="pt-BR" dirty="0"/>
              <a:t>($nascimento);</a:t>
            </a:r>
          </a:p>
          <a:p>
            <a:pPr marL="0" indent="0">
              <a:buNone/>
            </a:pPr>
            <a:r>
              <a:rPr lang="pt-BR" dirty="0"/>
              <a:t>    //chama o método cadastrar</a:t>
            </a:r>
          </a:p>
          <a:p>
            <a:pPr marL="0" indent="0">
              <a:buNone/>
            </a:pPr>
            <a:r>
              <a:rPr lang="pt-BR" dirty="0"/>
              <a:t>    $resultado = $cliente-&gt;cadastrar();</a:t>
            </a:r>
          </a:p>
        </p:txBody>
      </p:sp>
    </p:spTree>
    <p:extLst>
      <p:ext uri="{BB962C8B-B14F-4D97-AF65-F5344CB8AC3E}">
        <p14:creationId xmlns:p14="http://schemas.microsoft.com/office/powerpoint/2010/main" val="2475653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2F1AA3-AEB6-48C4-D929-B8867A38E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Cliente_cadastrar.php</a:t>
            </a:r>
            <a:r>
              <a:rPr lang="pt-BR" dirty="0"/>
              <a:t>  - 4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0A998B6-6C80-3450-0E3B-F8DECFA04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($resultado==</a:t>
            </a:r>
            <a:r>
              <a:rPr lang="pt-BR" dirty="0" err="1"/>
              <a:t>true</a:t>
            </a:r>
            <a:r>
              <a:rPr lang="pt-BR" dirty="0"/>
              <a:t>){</a:t>
            </a:r>
          </a:p>
          <a:p>
            <a:pPr marL="0" indent="0">
              <a:buNone/>
            </a:pPr>
            <a:r>
              <a:rPr lang="pt-BR" dirty="0"/>
              <a:t>        header('HTTP/1.1 201 </a:t>
            </a:r>
            <a:r>
              <a:rPr lang="pt-BR" dirty="0" err="1"/>
              <a:t>Created</a:t>
            </a:r>
            <a:r>
              <a:rPr lang="pt-BR" dirty="0"/>
              <a:t>');</a:t>
            </a:r>
          </a:p>
          <a:p>
            <a:pPr marL="0" indent="0">
              <a:buNone/>
            </a:pPr>
            <a:r>
              <a:rPr lang="pt-BR" dirty="0"/>
              <a:t>        $resposta['</a:t>
            </a:r>
            <a:r>
              <a:rPr lang="pt-BR" dirty="0" err="1"/>
              <a:t>cod</a:t>
            </a:r>
            <a:r>
              <a:rPr lang="pt-BR" dirty="0"/>
              <a:t>']="ok";</a:t>
            </a:r>
          </a:p>
          <a:p>
            <a:pPr marL="0" indent="0">
              <a:buNone/>
            </a:pPr>
            <a:r>
              <a:rPr lang="pt-BR" dirty="0"/>
              <a:t>        $resposta['msg']="cadastrado com sucesso";</a:t>
            </a:r>
          </a:p>
          <a:p>
            <a:pPr marL="0" indent="0">
              <a:buNone/>
            </a:pPr>
            <a:r>
              <a:rPr lang="pt-BR" dirty="0"/>
              <a:t>        $resposta['POST']=$cliente;</a:t>
            </a:r>
          </a:p>
          <a:p>
            <a:pPr marL="0" indent="0">
              <a:buNone/>
            </a:pPr>
            <a:r>
              <a:rPr lang="pt-BR" dirty="0"/>
              <a:t>    }</a:t>
            </a:r>
            <a:r>
              <a:rPr lang="pt-BR" dirty="0" err="1"/>
              <a:t>else</a:t>
            </a:r>
            <a:r>
              <a:rPr lang="pt-BR" dirty="0"/>
              <a:t>{</a:t>
            </a:r>
          </a:p>
          <a:p>
            <a:pPr marL="0" indent="0">
              <a:buNone/>
            </a:pPr>
            <a:r>
              <a:rPr lang="pt-BR" dirty="0"/>
              <a:t>        header('HTTP/1.1 200 ok');</a:t>
            </a:r>
          </a:p>
          <a:p>
            <a:pPr marL="0" indent="0">
              <a:buNone/>
            </a:pPr>
            <a:r>
              <a:rPr lang="pt-BR" dirty="0"/>
              <a:t>        $resposta['</a:t>
            </a:r>
            <a:r>
              <a:rPr lang="pt-BR" dirty="0" err="1"/>
              <a:t>cod</a:t>
            </a:r>
            <a:r>
              <a:rPr lang="pt-BR" dirty="0"/>
              <a:t>']="erro";</a:t>
            </a:r>
          </a:p>
          <a:p>
            <a:pPr marL="0" indent="0">
              <a:buNone/>
            </a:pPr>
            <a:r>
              <a:rPr lang="pt-BR" dirty="0"/>
              <a:t>        $resposta['msg']="Não foi cadastrado";</a:t>
            </a:r>
          </a:p>
          <a:p>
            <a:pPr marL="0" indent="0">
              <a:buNone/>
            </a:pPr>
            <a:r>
              <a:rPr lang="pt-BR" dirty="0"/>
              <a:t>   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  <a:p>
            <a:pPr marL="0" indent="0">
              <a:buNone/>
            </a:pPr>
            <a:r>
              <a:rPr lang="pt-BR" dirty="0"/>
              <a:t>//converte o </a:t>
            </a:r>
            <a:r>
              <a:rPr lang="pt-BR" dirty="0" err="1"/>
              <a:t>array</a:t>
            </a:r>
            <a:r>
              <a:rPr lang="pt-BR" dirty="0"/>
              <a:t> resposta em </a:t>
            </a:r>
            <a:r>
              <a:rPr lang="pt-BR" dirty="0" err="1"/>
              <a:t>json</a:t>
            </a:r>
            <a:r>
              <a:rPr lang="pt-BR" dirty="0"/>
              <a:t> para</a:t>
            </a:r>
          </a:p>
          <a:p>
            <a:pPr marL="0" indent="0">
              <a:buNone/>
            </a:pPr>
            <a:r>
              <a:rPr lang="pt-BR" dirty="0"/>
              <a:t>//enviar de resposta ao cliente</a:t>
            </a:r>
          </a:p>
          <a:p>
            <a:pPr marL="0" indent="0">
              <a:buNone/>
            </a:pPr>
            <a:r>
              <a:rPr lang="pt-BR" dirty="0" err="1"/>
              <a:t>echo</a:t>
            </a:r>
            <a:r>
              <a:rPr lang="pt-BR" dirty="0"/>
              <a:t> </a:t>
            </a:r>
            <a:r>
              <a:rPr lang="pt-BR" dirty="0" err="1"/>
              <a:t>json_encode</a:t>
            </a:r>
            <a:r>
              <a:rPr lang="pt-BR" dirty="0"/>
              <a:t>($resposta);</a:t>
            </a:r>
          </a:p>
          <a:p>
            <a:pPr marL="0" indent="0">
              <a:buNone/>
            </a:pPr>
            <a:r>
              <a:rPr lang="pt-BR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484747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2C4F40-4EF5-C2BA-16F1-F5F26AC2A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b="1" dirty="0"/>
              <a:t>POST</a:t>
            </a:r>
            <a:r>
              <a:rPr lang="pt-BR" dirty="0"/>
              <a:t>: http://localhost/clientes/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13D7C9-6B85-6C4A-2BA0-38211B9FA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Resposta: </a:t>
            </a:r>
            <a:r>
              <a:rPr lang="pt-BR" b="1" dirty="0">
                <a:solidFill>
                  <a:srgbClr val="FF0000"/>
                </a:solidFill>
              </a:rPr>
              <a:t>201 </a:t>
            </a:r>
            <a:r>
              <a:rPr lang="pt-BR" b="1" dirty="0" err="1">
                <a:solidFill>
                  <a:srgbClr val="FF0000"/>
                </a:solidFill>
              </a:rPr>
              <a:t>Created</a:t>
            </a:r>
            <a:endParaRPr lang="pt-BR" b="1" dirty="0">
              <a:solidFill>
                <a:srgbClr val="FF0000"/>
              </a:solidFill>
            </a:endParaRPr>
          </a:p>
          <a:p>
            <a:r>
              <a:rPr lang="pt-BR" dirty="0"/>
              <a:t>Observe que um </a:t>
            </a:r>
            <a:r>
              <a:rPr lang="pt-BR" dirty="0" err="1"/>
              <a:t>json</a:t>
            </a:r>
            <a:r>
              <a:rPr lang="pt-BR" dirty="0"/>
              <a:t> é enviado para a rota. </a:t>
            </a:r>
          </a:p>
          <a:p>
            <a:r>
              <a:rPr lang="pt-BR" dirty="0"/>
              <a:t>O recurso retorna uma mensagem do servidor.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CBCDD26C-65DC-5CB9-8638-F124460ED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5" y="3625850"/>
            <a:ext cx="866775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965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AA43C6-5FDE-1611-AD19-C42AF4EAA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dirty="0"/>
              <a:t>http://localhost/clientes/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9260D0-30E9-767C-B5EA-6FF2013CB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Resposta: 200 ok</a:t>
            </a:r>
          </a:p>
          <a:p>
            <a:pPr marL="0" indent="0">
              <a:buNone/>
            </a:pPr>
            <a:r>
              <a:rPr lang="pt-BR" dirty="0"/>
              <a:t>A requisição foi processada, mas </a:t>
            </a:r>
            <a:r>
              <a:rPr lang="pt-BR" dirty="0">
                <a:solidFill>
                  <a:srgbClr val="FF0000"/>
                </a:solidFill>
                <a:highlight>
                  <a:srgbClr val="FFFF00"/>
                </a:highlight>
              </a:rPr>
              <a:t>não</a:t>
            </a:r>
            <a:r>
              <a:rPr lang="pt-BR" dirty="0"/>
              <a:t> foi realizado o cadastro.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B5FA6DE-9234-4A0E-1040-7EE2CE4D4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3337346"/>
            <a:ext cx="77247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20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4197F-45AB-1687-C979-20031D1F3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Cliente_atualizar.php</a:t>
            </a:r>
            <a:r>
              <a:rPr lang="pt-BR" dirty="0"/>
              <a:t> 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168448F-0812-5F27-27FA-82F801D51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/>
              <a:t>&lt;?</a:t>
            </a:r>
            <a:r>
              <a:rPr lang="pt-BR" sz="1600" dirty="0" err="1"/>
              <a:t>php</a:t>
            </a:r>
            <a:endParaRPr lang="pt-BR" sz="1600" dirty="0"/>
          </a:p>
          <a:p>
            <a:pPr marL="0" indent="0">
              <a:buNone/>
            </a:pPr>
            <a:r>
              <a:rPr lang="pt-BR" sz="1600" dirty="0"/>
              <a:t>include "modelo/</a:t>
            </a:r>
            <a:r>
              <a:rPr lang="pt-BR" sz="1600" dirty="0" err="1"/>
              <a:t>Cliente.php</a:t>
            </a:r>
            <a:r>
              <a:rPr lang="pt-BR" sz="1600" dirty="0"/>
              <a:t>";</a:t>
            </a:r>
          </a:p>
          <a:p>
            <a:pPr marL="0" indent="0">
              <a:buNone/>
            </a:pPr>
            <a:r>
              <a:rPr lang="pt-BR" sz="1600" dirty="0"/>
              <a:t>$resposta = </a:t>
            </a:r>
            <a:r>
              <a:rPr lang="pt-BR" sz="1600" dirty="0" err="1"/>
              <a:t>array</a:t>
            </a:r>
            <a:r>
              <a:rPr lang="pt-BR" sz="1600" dirty="0"/>
              <a:t>();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r>
              <a:rPr lang="pt-BR" sz="1600" dirty="0">
                <a:highlight>
                  <a:srgbClr val="FFFF00"/>
                </a:highlight>
              </a:rPr>
              <a:t>$</a:t>
            </a:r>
            <a:r>
              <a:rPr lang="pt-BR" sz="1600" dirty="0" err="1">
                <a:highlight>
                  <a:srgbClr val="FFFF00"/>
                </a:highlight>
              </a:rPr>
              <a:t>jsonRecebido</a:t>
            </a:r>
            <a:r>
              <a:rPr lang="pt-BR" sz="1600" dirty="0">
                <a:highlight>
                  <a:srgbClr val="FFFF00"/>
                </a:highlight>
              </a:rPr>
              <a:t> = </a:t>
            </a:r>
            <a:r>
              <a:rPr lang="pt-BR" sz="1600" dirty="0" err="1">
                <a:highlight>
                  <a:srgbClr val="FFFF00"/>
                </a:highlight>
              </a:rPr>
              <a:t>file_get_contents</a:t>
            </a:r>
            <a:r>
              <a:rPr lang="pt-BR" sz="1600" dirty="0">
                <a:highlight>
                  <a:srgbClr val="FFFF00"/>
                </a:highlight>
              </a:rPr>
              <a:t>('</a:t>
            </a:r>
            <a:r>
              <a:rPr lang="pt-BR" sz="1600" dirty="0" err="1">
                <a:highlight>
                  <a:srgbClr val="FFFF00"/>
                </a:highlight>
              </a:rPr>
              <a:t>php</a:t>
            </a:r>
            <a:r>
              <a:rPr lang="pt-BR" sz="1600" dirty="0">
                <a:highlight>
                  <a:srgbClr val="FFFF00"/>
                </a:highlight>
              </a:rPr>
              <a:t>://input');</a:t>
            </a:r>
          </a:p>
          <a:p>
            <a:pPr marL="0" indent="0">
              <a:buNone/>
            </a:pPr>
            <a:r>
              <a:rPr lang="pt-BR" sz="1600" dirty="0">
                <a:highlight>
                  <a:srgbClr val="00FF00"/>
                </a:highlight>
              </a:rPr>
              <a:t>$</a:t>
            </a:r>
            <a:r>
              <a:rPr lang="pt-BR" sz="1600" dirty="0" err="1">
                <a:highlight>
                  <a:srgbClr val="00FF00"/>
                </a:highlight>
              </a:rPr>
              <a:t>obj</a:t>
            </a:r>
            <a:r>
              <a:rPr lang="pt-BR" sz="1600" dirty="0">
                <a:highlight>
                  <a:srgbClr val="00FF00"/>
                </a:highlight>
              </a:rPr>
              <a:t> </a:t>
            </a:r>
            <a:r>
              <a:rPr lang="pt-BR" sz="1600" dirty="0"/>
              <a:t>= </a:t>
            </a:r>
            <a:r>
              <a:rPr lang="pt-BR" sz="1600" dirty="0" err="1"/>
              <a:t>json_decode</a:t>
            </a:r>
            <a:r>
              <a:rPr lang="pt-BR" sz="1600" dirty="0"/>
              <a:t>($</a:t>
            </a:r>
            <a:r>
              <a:rPr lang="pt-BR" sz="1600" dirty="0" err="1"/>
              <a:t>jsonRecebido</a:t>
            </a:r>
            <a:r>
              <a:rPr lang="pt-BR" sz="1600" dirty="0"/>
              <a:t>);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r>
              <a:rPr lang="pt-BR" sz="1600" dirty="0"/>
              <a:t>$nome = </a:t>
            </a:r>
            <a:r>
              <a:rPr lang="pt-BR" sz="1600" dirty="0" err="1"/>
              <a:t>strip_tags</a:t>
            </a:r>
            <a:r>
              <a:rPr lang="pt-BR" sz="1600" dirty="0"/>
              <a:t>(</a:t>
            </a:r>
            <a:r>
              <a:rPr lang="pt-BR" sz="1600" dirty="0">
                <a:highlight>
                  <a:srgbClr val="00FF00"/>
                </a:highlight>
              </a:rPr>
              <a:t>$</a:t>
            </a:r>
            <a:r>
              <a:rPr lang="pt-BR" sz="1600" dirty="0" err="1">
                <a:highlight>
                  <a:srgbClr val="00FF00"/>
                </a:highlight>
              </a:rPr>
              <a:t>obj</a:t>
            </a:r>
            <a:r>
              <a:rPr lang="pt-BR" sz="1600" dirty="0">
                <a:highlight>
                  <a:srgbClr val="00FF00"/>
                </a:highlight>
              </a:rPr>
              <a:t>-</a:t>
            </a:r>
            <a:r>
              <a:rPr lang="pt-BR" sz="1600" dirty="0"/>
              <a:t>&gt;nome);</a:t>
            </a:r>
          </a:p>
          <a:p>
            <a:pPr marL="0" indent="0">
              <a:buNone/>
            </a:pPr>
            <a:r>
              <a:rPr lang="pt-BR" sz="1600" dirty="0"/>
              <a:t>$</a:t>
            </a:r>
            <a:r>
              <a:rPr lang="pt-BR" sz="1600" dirty="0" err="1"/>
              <a:t>email</a:t>
            </a:r>
            <a:r>
              <a:rPr lang="pt-BR" sz="1600" dirty="0"/>
              <a:t> = </a:t>
            </a:r>
            <a:r>
              <a:rPr lang="pt-BR" sz="1600" dirty="0" err="1"/>
              <a:t>strip_tags</a:t>
            </a:r>
            <a:r>
              <a:rPr lang="pt-BR" sz="1600" dirty="0"/>
              <a:t>(</a:t>
            </a:r>
            <a:r>
              <a:rPr lang="pt-BR" sz="1600" dirty="0">
                <a:highlight>
                  <a:srgbClr val="00FF00"/>
                </a:highlight>
              </a:rPr>
              <a:t>$</a:t>
            </a:r>
            <a:r>
              <a:rPr lang="pt-BR" sz="1600" dirty="0" err="1">
                <a:highlight>
                  <a:srgbClr val="00FF00"/>
                </a:highlight>
              </a:rPr>
              <a:t>obj</a:t>
            </a:r>
            <a:r>
              <a:rPr lang="pt-BR" sz="1600" dirty="0">
                <a:highlight>
                  <a:srgbClr val="00FF00"/>
                </a:highlight>
              </a:rPr>
              <a:t>-</a:t>
            </a:r>
            <a:r>
              <a:rPr lang="pt-BR" sz="1600" dirty="0"/>
              <a:t>&gt;</a:t>
            </a:r>
            <a:r>
              <a:rPr lang="pt-BR" sz="1600" dirty="0" err="1"/>
              <a:t>email</a:t>
            </a:r>
            <a:r>
              <a:rPr lang="pt-BR" sz="1600" dirty="0"/>
              <a:t>);</a:t>
            </a:r>
          </a:p>
          <a:p>
            <a:pPr marL="0" indent="0">
              <a:buNone/>
            </a:pPr>
            <a:r>
              <a:rPr lang="pt-BR" sz="1600" dirty="0"/>
              <a:t>$senha = </a:t>
            </a:r>
            <a:r>
              <a:rPr lang="pt-BR" sz="1600" dirty="0" err="1"/>
              <a:t>strip_tags</a:t>
            </a:r>
            <a:r>
              <a:rPr lang="pt-BR" sz="1600" dirty="0"/>
              <a:t>(</a:t>
            </a:r>
            <a:r>
              <a:rPr lang="pt-BR" sz="1600" dirty="0">
                <a:highlight>
                  <a:srgbClr val="00FF00"/>
                </a:highlight>
              </a:rPr>
              <a:t>$</a:t>
            </a:r>
            <a:r>
              <a:rPr lang="pt-BR" sz="1600" dirty="0" err="1">
                <a:highlight>
                  <a:srgbClr val="00FF00"/>
                </a:highlight>
              </a:rPr>
              <a:t>obj</a:t>
            </a:r>
            <a:r>
              <a:rPr lang="pt-BR" sz="1600" dirty="0">
                <a:highlight>
                  <a:srgbClr val="00FF00"/>
                </a:highlight>
              </a:rPr>
              <a:t>-</a:t>
            </a:r>
            <a:r>
              <a:rPr lang="pt-BR" sz="1600" dirty="0"/>
              <a:t>&gt;senha);</a:t>
            </a:r>
          </a:p>
          <a:p>
            <a:pPr marL="0" indent="0">
              <a:buNone/>
            </a:pPr>
            <a:r>
              <a:rPr lang="pt-BR" sz="1600" dirty="0"/>
              <a:t>$salario = </a:t>
            </a:r>
            <a:r>
              <a:rPr lang="pt-BR" sz="1600" dirty="0" err="1"/>
              <a:t>strip_tags</a:t>
            </a:r>
            <a:r>
              <a:rPr lang="pt-BR" sz="1600" dirty="0"/>
              <a:t>($</a:t>
            </a:r>
            <a:r>
              <a:rPr lang="pt-BR" sz="1600" dirty="0" err="1"/>
              <a:t>obj</a:t>
            </a:r>
            <a:r>
              <a:rPr lang="pt-BR" sz="1600" dirty="0"/>
              <a:t>-&gt;salario);</a:t>
            </a:r>
          </a:p>
          <a:p>
            <a:pPr marL="0" indent="0">
              <a:buNone/>
            </a:pPr>
            <a:r>
              <a:rPr lang="pt-BR" sz="1600" dirty="0"/>
              <a:t>$nascimento = </a:t>
            </a:r>
            <a:r>
              <a:rPr lang="pt-BR" sz="1600" dirty="0" err="1"/>
              <a:t>strip_tags</a:t>
            </a:r>
            <a:r>
              <a:rPr lang="pt-BR" sz="1600" dirty="0"/>
              <a:t>($</a:t>
            </a:r>
            <a:r>
              <a:rPr lang="pt-BR" sz="1600" dirty="0" err="1"/>
              <a:t>obj</a:t>
            </a:r>
            <a:r>
              <a:rPr lang="pt-BR" sz="1600" dirty="0"/>
              <a:t>-&gt;nascimento);</a:t>
            </a:r>
          </a:p>
          <a:p>
            <a:pPr marL="0" indent="0">
              <a:buNone/>
            </a:pPr>
            <a:endParaRPr lang="pt-BR" sz="1600" dirty="0"/>
          </a:p>
          <a:p>
            <a:pPr marL="0" indent="0">
              <a:buNone/>
            </a:pPr>
            <a:endParaRPr lang="pt-BR" sz="1600" dirty="0">
              <a:highlight>
                <a:srgbClr val="FFFF00"/>
              </a:highlight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8498BD3-EDAA-36E6-F340-7B80F1494786}"/>
              </a:ext>
            </a:extLst>
          </p:cNvPr>
          <p:cNvSpPr txBox="1"/>
          <p:nvPr/>
        </p:nvSpPr>
        <p:spPr>
          <a:xfrm>
            <a:off x="5453147" y="1951672"/>
            <a:ext cx="6529359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Como os dados são enviados dos clientes no corpo</a:t>
            </a:r>
            <a:br>
              <a:rPr lang="pt-BR" dirty="0"/>
            </a:br>
            <a:r>
              <a:rPr lang="pt-BR" dirty="0"/>
              <a:t>da requisição os vetores $_</a:t>
            </a:r>
            <a:r>
              <a:rPr lang="pt-BR" dirty="0" err="1"/>
              <a:t>GET</a:t>
            </a:r>
            <a:r>
              <a:rPr lang="pt-BR" dirty="0"/>
              <a:t>  e $_POST não</a:t>
            </a:r>
            <a:br>
              <a:rPr lang="pt-BR" dirty="0"/>
            </a:br>
            <a:r>
              <a:rPr lang="pt-BR" dirty="0"/>
              <a:t>podem ser utilizados. </a:t>
            </a:r>
            <a:br>
              <a:rPr lang="pt-BR" dirty="0"/>
            </a:br>
            <a:r>
              <a:rPr lang="pt-BR" dirty="0"/>
              <a:t>Para recuperar os dados no corpo da requisição utilize:</a:t>
            </a:r>
            <a:br>
              <a:rPr lang="pt-BR" dirty="0"/>
            </a:br>
            <a:r>
              <a:rPr lang="pt-BR" dirty="0" err="1"/>
              <a:t>file_get_contents</a:t>
            </a:r>
            <a:r>
              <a:rPr lang="pt-BR" dirty="0"/>
              <a:t>('</a:t>
            </a:r>
            <a:r>
              <a:rPr lang="pt-BR" dirty="0" err="1"/>
              <a:t>php</a:t>
            </a:r>
            <a:r>
              <a:rPr lang="pt-BR" dirty="0"/>
              <a:t>://input');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0FDD39D-5AAB-989D-4082-509103DA4887}"/>
              </a:ext>
            </a:extLst>
          </p:cNvPr>
          <p:cNvSpPr txBox="1"/>
          <p:nvPr/>
        </p:nvSpPr>
        <p:spPr>
          <a:xfrm>
            <a:off x="5453146" y="3689984"/>
            <a:ext cx="652935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/>
              <a:t>$</a:t>
            </a:r>
            <a:r>
              <a:rPr lang="pt-BR" dirty="0" err="1"/>
              <a:t>obj</a:t>
            </a:r>
            <a:r>
              <a:rPr lang="pt-BR" dirty="0"/>
              <a:t> é um objeto </a:t>
            </a:r>
            <a:r>
              <a:rPr lang="pt-BR" dirty="0" err="1"/>
              <a:t>json</a:t>
            </a:r>
            <a:r>
              <a:rPr lang="pt-BR" dirty="0"/>
              <a:t> criado a partir dos dados(texto </a:t>
            </a:r>
            <a:r>
              <a:rPr lang="pt-BR" dirty="0" err="1"/>
              <a:t>json</a:t>
            </a:r>
            <a:r>
              <a:rPr lang="pt-BR" dirty="0"/>
              <a:t>) que</a:t>
            </a:r>
            <a:br>
              <a:rPr lang="pt-BR" dirty="0"/>
            </a:br>
            <a:r>
              <a:rPr lang="pt-BR" dirty="0"/>
              <a:t>vieram no corpo da requisição.</a:t>
            </a:r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2AA214F6-0E2C-DA03-80B8-2DB8BF6841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637894"/>
              </p:ext>
            </p:extLst>
          </p:nvPr>
        </p:nvGraphicFramePr>
        <p:xfrm>
          <a:off x="5453147" y="1332389"/>
          <a:ext cx="652935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7377">
                  <a:extLst>
                    <a:ext uri="{9D8B030D-6E8A-4147-A177-3AD203B41FA5}">
                      <a16:colId xmlns:a16="http://schemas.microsoft.com/office/drawing/2014/main" val="2153388309"/>
                    </a:ext>
                  </a:extLst>
                </a:gridCol>
                <a:gridCol w="1298189">
                  <a:extLst>
                    <a:ext uri="{9D8B030D-6E8A-4147-A177-3AD203B41FA5}">
                      <a16:colId xmlns:a16="http://schemas.microsoft.com/office/drawing/2014/main" val="2333136957"/>
                    </a:ext>
                  </a:extLst>
                </a:gridCol>
                <a:gridCol w="4193791">
                  <a:extLst>
                    <a:ext uri="{9D8B030D-6E8A-4147-A177-3AD203B41FA5}">
                      <a16:colId xmlns:a16="http://schemas.microsoft.com/office/drawing/2014/main" val="1710136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PUT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</a:t>
                      </a:r>
                      <a:r>
                        <a:rPr lang="pt-BR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Cliente_atualizar.php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06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909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C4EE7-BE9F-E4BF-6C2B-9A30FB3FC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Cliente_atualizar.php</a:t>
            </a:r>
            <a:r>
              <a:rPr lang="pt-BR" dirty="0"/>
              <a:t> -2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86EA08-A8F1-4ECC-B2AF-782B97CEC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//verifica se os dados foram preenchidos corretamente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//este exemplo é simples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//verifique conforme a necessidade da aplicação.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effectLst/>
                <a:latin typeface="Consolas" panose="020B0609020204030204" pitchFamily="49" charset="0"/>
              </a:rPr>
              <a:t>($nome==""){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effectLst/>
                <a:latin typeface="Consolas" panose="020B0609020204030204" pitchFamily="49" charset="0"/>
              </a:rPr>
              <a:t>']="erro";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$resposta['msg']="Nome não preenchido";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}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effectLst/>
                <a:latin typeface="Consolas" panose="020B0609020204030204" pitchFamily="49" charset="0"/>
              </a:rPr>
              <a:t>($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email</a:t>
            </a:r>
            <a:r>
              <a:rPr lang="pt-BR" b="0" dirty="0">
                <a:effectLst/>
                <a:latin typeface="Consolas" panose="020B0609020204030204" pitchFamily="49" charset="0"/>
              </a:rPr>
              <a:t>==""){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effectLst/>
                <a:latin typeface="Consolas" panose="020B0609020204030204" pitchFamily="49" charset="0"/>
              </a:rPr>
              <a:t>']="erro";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$resposta['msg']="E-mail não preenchido";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}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5127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EE0D29-75E8-CE93-131F-D1F157306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Configuração: php.ini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B42A7C-9C12-D7D7-1AE9-D1745F060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Abra o </a:t>
            </a:r>
            <a:r>
              <a:rPr lang="pt-BR" dirty="0" err="1"/>
              <a:t>xampp</a:t>
            </a:r>
            <a:r>
              <a:rPr lang="pt-BR" dirty="0"/>
              <a:t> vá em </a:t>
            </a:r>
            <a:r>
              <a:rPr lang="pt-BR" dirty="0" err="1"/>
              <a:t>config</a:t>
            </a:r>
            <a:r>
              <a:rPr lang="pt-BR" dirty="0"/>
              <a:t> do apache e escolha o arquivo </a:t>
            </a:r>
            <a:r>
              <a:rPr lang="pt-BR" dirty="0">
                <a:solidFill>
                  <a:srgbClr val="FF0000"/>
                </a:solidFill>
              </a:rPr>
              <a:t>php.ini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6BA41FF-2270-ADB4-2574-600F4784B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2309" y="2447230"/>
            <a:ext cx="661987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213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7492EE-882D-F613-4909-31F669DA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Cliente_atualizar.php</a:t>
            </a:r>
            <a:r>
              <a:rPr lang="pt-BR" dirty="0"/>
              <a:t> -3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13E7C5-26D7-E6BA-08AB-0EA2226AC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$cliente = new Cliente();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($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setNome</a:t>
            </a:r>
            <a:r>
              <a:rPr lang="pt-BR" b="0" dirty="0">
                <a:effectLst/>
                <a:latin typeface="Consolas" panose="020B0609020204030204" pitchFamily="49" charset="0"/>
              </a:rPr>
              <a:t>($nome);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setEmail</a:t>
            </a:r>
            <a:r>
              <a:rPr lang="pt-BR" b="0" dirty="0">
                <a:effectLst/>
                <a:latin typeface="Consolas" panose="020B0609020204030204" pitchFamily="49" charset="0"/>
              </a:rPr>
              <a:t>($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email</a:t>
            </a:r>
            <a:r>
              <a:rPr lang="pt-BR" b="0" dirty="0"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setSenha</a:t>
            </a:r>
            <a:r>
              <a:rPr lang="pt-BR" b="0" dirty="0">
                <a:effectLst/>
                <a:latin typeface="Consolas" panose="020B0609020204030204" pitchFamily="49" charset="0"/>
              </a:rPr>
              <a:t>($senha);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setSalario</a:t>
            </a:r>
            <a:r>
              <a:rPr lang="pt-BR" b="0" dirty="0">
                <a:effectLst/>
                <a:latin typeface="Consolas" panose="020B0609020204030204" pitchFamily="49" charset="0"/>
              </a:rPr>
              <a:t>($salario);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setNascimento</a:t>
            </a:r>
            <a:r>
              <a:rPr lang="pt-BR" b="0" dirty="0">
                <a:effectLst/>
                <a:latin typeface="Consolas" panose="020B0609020204030204" pitchFamily="49" charset="0"/>
              </a:rPr>
              <a:t>($nascimento);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    $resultado = $cliente-&gt;</a:t>
            </a:r>
            <a:r>
              <a:rPr lang="pt-BR" b="1" dirty="0">
                <a:solidFill>
                  <a:srgbClr val="FF0000"/>
                </a:solidFill>
                <a:effectLst/>
                <a:latin typeface="Consolas" panose="020B0609020204030204" pitchFamily="49" charset="0"/>
              </a:rPr>
              <a:t>atualizar();</a:t>
            </a:r>
          </a:p>
          <a:p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0C9D68A-0762-3951-1DD3-BA18EE84AE2E}"/>
              </a:ext>
            </a:extLst>
          </p:cNvPr>
          <p:cNvSpPr txBox="1"/>
          <p:nvPr/>
        </p:nvSpPr>
        <p:spPr>
          <a:xfrm>
            <a:off x="7129849" y="1388825"/>
            <a:ext cx="4743606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b="0" dirty="0">
                <a:effectLst/>
                <a:latin typeface="Consolas" panose="020B0609020204030204" pitchFamily="49" charset="0"/>
              </a:rPr>
              <a:t>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 veio do arquivo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index.php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10736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2E173C-C246-585F-BEAD-EF9C36349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Cliente_atualizar.php</a:t>
            </a:r>
            <a:r>
              <a:rPr lang="pt-BR" dirty="0"/>
              <a:t> -4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04D42EE-0822-AD32-4362-FE3B823CA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($resultado==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true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header("HTTP/1.1 200 OK");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$resposta['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']="ok";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$resposta['msg']="Atualizado com sucesso";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$resposta['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PUT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']=$cliente;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}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header("HTTP/1.1 200 OK");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$resposta['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']="erro";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    $resposta['msg']="Não foi atualizado";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pt-BR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//converte o </a:t>
            </a:r>
            <a:r>
              <a:rPr lang="pt-BR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resposta em </a:t>
            </a:r>
            <a:r>
              <a:rPr lang="pt-BR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json</a:t>
            </a: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para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//enviar de resposta ao cliente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json_encode</a:t>
            </a:r>
            <a:r>
              <a:rPr lang="pt-BR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onsolas" panose="020B0609020204030204" pitchFamily="49" charset="0"/>
              </a:rPr>
              <a:t>($resposta);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10048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26DFFC-C05C-1B10-CD00-1F77D2C35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b="1" dirty="0" err="1"/>
              <a:t>PUT</a:t>
            </a:r>
            <a:r>
              <a:rPr lang="pt-BR" b="1" dirty="0"/>
              <a:t>:</a:t>
            </a:r>
            <a:r>
              <a:rPr lang="pt-BR" dirty="0"/>
              <a:t> http://localhost/clientes/id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6B114A1-5808-0D85-6F13-16A2A59C4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OBSERVE QUE FOI ENVIADO UM </a:t>
            </a:r>
            <a:r>
              <a:rPr lang="pt-BR" dirty="0" err="1"/>
              <a:t>PUT</a:t>
            </a:r>
            <a:r>
              <a:rPr lang="pt-BR" dirty="0"/>
              <a:t>.</a:t>
            </a:r>
          </a:p>
          <a:p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8BB3EBD-4592-A653-4BF0-1DA27EB2E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5" y="2914261"/>
            <a:ext cx="90487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46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61613D-9F86-585A-0F77-02BF48CCD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Cliente_buscar.php</a:t>
            </a:r>
            <a:r>
              <a:rPr lang="pt-BR" dirty="0"/>
              <a:t> 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AAE776-7A99-E0D2-C07F-2A1BADA1F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&lt;?</a:t>
            </a:r>
            <a:r>
              <a:rPr lang="pt-BR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php</a:t>
            </a: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include "modelo/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Cliente.php</a:t>
            </a:r>
            <a:r>
              <a:rPr lang="pt-BR" b="0" dirty="0">
                <a:effectLst/>
                <a:latin typeface="Consolas" panose="020B0609020204030204" pitchFamily="49" charset="0"/>
              </a:rPr>
              <a:t>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$resposta =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array</a:t>
            </a:r>
            <a:r>
              <a:rPr lang="pt-BR" b="0" dirty="0"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$cliente = new Cliente();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$clientes = $cliente-&gt;buscar($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header("HTTP/1.1 200 OK");</a:t>
            </a:r>
          </a:p>
          <a:p>
            <a:pPr marL="0" indent="0">
              <a:buNone/>
            </a:pPr>
            <a:endParaRPr lang="pt-BR" b="0" dirty="0"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 err="1">
                <a:effectLst/>
                <a:latin typeface="Consolas" panose="020B0609020204030204" pitchFamily="49" charset="0"/>
              </a:rPr>
              <a:t>echo</a:t>
            </a:r>
            <a:r>
              <a:rPr lang="pt-BR" b="0" dirty="0"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json_encode</a:t>
            </a:r>
            <a:r>
              <a:rPr lang="pt-BR" b="0" dirty="0">
                <a:effectLst/>
                <a:latin typeface="Consolas" panose="020B0609020204030204" pitchFamily="49" charset="0"/>
              </a:rPr>
              <a:t>($clientes);</a:t>
            </a:r>
          </a:p>
          <a:p>
            <a:pPr marL="0" indent="0">
              <a:buNone/>
            </a:pPr>
            <a:br>
              <a:rPr lang="pt-BR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B529954-A06A-34FA-F36C-41A17E317ADE}"/>
              </a:ext>
            </a:extLst>
          </p:cNvPr>
          <p:cNvSpPr txBox="1"/>
          <p:nvPr/>
        </p:nvSpPr>
        <p:spPr>
          <a:xfrm>
            <a:off x="7166919" y="1573491"/>
            <a:ext cx="4743606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b="0" dirty="0">
                <a:effectLst/>
                <a:latin typeface="Consolas" panose="020B0609020204030204" pitchFamily="49" charset="0"/>
              </a:rPr>
              <a:t>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 veio do arquivo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index.php</a:t>
            </a:r>
            <a:endParaRPr lang="pt-BR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A2C99E63-1035-21D4-B6DE-89791480A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113969"/>
              </p:ext>
            </p:extLst>
          </p:nvPr>
        </p:nvGraphicFramePr>
        <p:xfrm>
          <a:off x="5102805" y="179705"/>
          <a:ext cx="61114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443">
                  <a:extLst>
                    <a:ext uri="{9D8B030D-6E8A-4147-A177-3AD203B41FA5}">
                      <a16:colId xmlns:a16="http://schemas.microsoft.com/office/drawing/2014/main" val="2153388309"/>
                    </a:ext>
                  </a:extLst>
                </a:gridCol>
                <a:gridCol w="1298189">
                  <a:extLst>
                    <a:ext uri="{9D8B030D-6E8A-4147-A177-3AD203B41FA5}">
                      <a16:colId xmlns:a16="http://schemas.microsoft.com/office/drawing/2014/main" val="2333136957"/>
                    </a:ext>
                  </a:extLst>
                </a:gridCol>
                <a:gridCol w="4193791">
                  <a:extLst>
                    <a:ext uri="{9D8B030D-6E8A-4147-A177-3AD203B41FA5}">
                      <a16:colId xmlns:a16="http://schemas.microsoft.com/office/drawing/2014/main" val="1710136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</a:t>
                      </a:r>
                      <a:r>
                        <a:rPr lang="pt-BR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Cliente_buscar.php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06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8256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719D1B-DF09-994C-ED63-C4A61974C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b="1" dirty="0" err="1"/>
              <a:t>GET</a:t>
            </a:r>
            <a:r>
              <a:rPr lang="pt-BR" b="1" dirty="0"/>
              <a:t>:</a:t>
            </a:r>
            <a:r>
              <a:rPr lang="pt-BR" dirty="0"/>
              <a:t> http://localhost/clientes/id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071616C-F0EA-0D5A-15E7-CB13E0D1E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97B5EE30-9573-7C52-5ADD-4C9A0E6CF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153" y="2534525"/>
            <a:ext cx="886777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227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FC7B7-F786-2B0E-2D0B-CBD110D70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Cliente_excluir.php</a:t>
            </a:r>
            <a:r>
              <a:rPr lang="pt-BR" dirty="0"/>
              <a:t>   -1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1D12A5E-34C7-302E-CAB5-E19423F86F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include "modelo/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Cliente.php</a:t>
            </a:r>
            <a:r>
              <a:rPr lang="pt-BR" b="0" dirty="0">
                <a:effectLst/>
                <a:latin typeface="Consolas" panose="020B0609020204030204" pitchFamily="49" charset="0"/>
              </a:rPr>
              <a:t>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$resposta =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array</a:t>
            </a:r>
            <a:r>
              <a:rPr lang="pt-BR" b="0" dirty="0"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$cliente = new Cliente();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$cliente-&gt;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setIdCliente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($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$resultado = $cliente-&gt;excluir();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5EAB139-1929-DFFD-EBA3-5FBF3DF18DF4}"/>
              </a:ext>
            </a:extLst>
          </p:cNvPr>
          <p:cNvSpPr txBox="1"/>
          <p:nvPr/>
        </p:nvSpPr>
        <p:spPr>
          <a:xfrm>
            <a:off x="6746789" y="5090984"/>
            <a:ext cx="4743606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b="0" dirty="0">
                <a:effectLst/>
                <a:latin typeface="Consolas" panose="020B0609020204030204" pitchFamily="49" charset="0"/>
              </a:rPr>
              <a:t>$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idCliente</a:t>
            </a:r>
            <a:r>
              <a:rPr lang="pt-BR" b="0" dirty="0">
                <a:effectLst/>
                <a:latin typeface="Consolas" panose="020B0609020204030204" pitchFamily="49" charset="0"/>
              </a:rPr>
              <a:t> veio do arquivo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index.php</a:t>
            </a:r>
            <a:endParaRPr lang="pt-BR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3809CA81-669F-E5CE-108D-21756094A2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241259"/>
              </p:ext>
            </p:extLst>
          </p:nvPr>
        </p:nvGraphicFramePr>
        <p:xfrm>
          <a:off x="4386648" y="179705"/>
          <a:ext cx="63266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21">
                  <a:extLst>
                    <a:ext uri="{9D8B030D-6E8A-4147-A177-3AD203B41FA5}">
                      <a16:colId xmlns:a16="http://schemas.microsoft.com/office/drawing/2014/main" val="2153388309"/>
                    </a:ext>
                  </a:extLst>
                </a:gridCol>
                <a:gridCol w="1590936">
                  <a:extLst>
                    <a:ext uri="{9D8B030D-6E8A-4147-A177-3AD203B41FA5}">
                      <a16:colId xmlns:a16="http://schemas.microsoft.com/office/drawing/2014/main" val="2333136957"/>
                    </a:ext>
                  </a:extLst>
                </a:gridCol>
                <a:gridCol w="3571102">
                  <a:extLst>
                    <a:ext uri="{9D8B030D-6E8A-4147-A177-3AD203B41FA5}">
                      <a16:colId xmlns:a16="http://schemas.microsoft.com/office/drawing/2014/main" val="1710136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/clientes/</a:t>
                      </a:r>
                      <a:r>
                        <a:rPr lang="pt-BR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Cliente_excluir.php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06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4100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D1716D-41AB-94D4-A337-2DFA58A49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Cliente_excluir.php</a:t>
            </a:r>
            <a:r>
              <a:rPr lang="pt-BR" dirty="0"/>
              <a:t>   -2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FF5A416-E744-9DE6-AF48-1621F6031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b="0" dirty="0" err="1">
                <a:effectLst/>
                <a:latin typeface="Consolas" panose="020B0609020204030204" pitchFamily="49" charset="0"/>
              </a:rPr>
              <a:t>if</a:t>
            </a:r>
            <a:r>
              <a:rPr lang="pt-BR" b="0" dirty="0">
                <a:effectLst/>
                <a:latin typeface="Consolas" panose="020B0609020204030204" pitchFamily="49" charset="0"/>
              </a:rPr>
              <a:t> ($resultado ==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true</a:t>
            </a:r>
            <a:r>
              <a:rPr lang="pt-BR" b="0" dirty="0">
                <a:effectLst/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effectLst/>
                <a:latin typeface="Consolas" panose="020B0609020204030204" pitchFamily="49" charset="0"/>
              </a:rPr>
              <a:t>'] = "ok";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$resposta['msg'] = "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Excluido</a:t>
            </a:r>
            <a:r>
              <a:rPr lang="pt-BR" b="0" dirty="0">
                <a:effectLst/>
                <a:latin typeface="Consolas" panose="020B0609020204030204" pitchFamily="49" charset="0"/>
              </a:rPr>
              <a:t> com sucesso";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$resposta['DELETE'] = $cliente;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}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else</a:t>
            </a:r>
            <a:r>
              <a:rPr lang="pt-BR" b="0" dirty="0">
                <a:effectLst/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cod</a:t>
            </a:r>
            <a:r>
              <a:rPr lang="pt-BR" b="0" dirty="0">
                <a:effectLst/>
                <a:latin typeface="Consolas" panose="020B0609020204030204" pitchFamily="49" charset="0"/>
              </a:rPr>
              <a:t>'] = "erro";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    $resposta['msg'] = "Não foi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Excluido</a:t>
            </a:r>
            <a:r>
              <a:rPr lang="pt-BR" b="0" dirty="0">
                <a:effectLst/>
                <a:latin typeface="Consolas" panose="020B0609020204030204" pitchFamily="49" charset="0"/>
              </a:rPr>
              <a:t>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header("HTTP/1.1 200 Ok");</a:t>
            </a:r>
          </a:p>
          <a:p>
            <a:pPr marL="0" indent="0">
              <a:buNone/>
            </a:pPr>
            <a:r>
              <a:rPr lang="pt-BR" b="0" dirty="0" err="1">
                <a:effectLst/>
                <a:latin typeface="Consolas" panose="020B0609020204030204" pitchFamily="49" charset="0"/>
              </a:rPr>
              <a:t>echo</a:t>
            </a:r>
            <a:r>
              <a:rPr lang="pt-BR" b="0" dirty="0"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json_encode</a:t>
            </a:r>
            <a:r>
              <a:rPr lang="pt-BR" b="0" dirty="0">
                <a:effectLst/>
                <a:latin typeface="Consolas" panose="020B0609020204030204" pitchFamily="49" charset="0"/>
              </a:rPr>
              <a:t>($resposta);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1761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129B1-54D7-E0FB-763A-8F1725287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b="1" dirty="0"/>
              <a:t>DELETE:</a:t>
            </a:r>
            <a:r>
              <a:rPr lang="pt-BR" dirty="0"/>
              <a:t> http://localhost/clientes/id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7F8F84-D3CC-1D3E-9D3D-4E4B805FA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OBSERVE QUE FOI ENVIADO UM DELETE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99C4E40-E411-875B-1D7E-2D897EC49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660" y="3016086"/>
            <a:ext cx="87249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958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0E49-B0DE-E34A-7B43-BBEE10685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controle/</a:t>
            </a:r>
            <a:r>
              <a:rPr lang="pt-BR" dirty="0" err="1"/>
              <a:t>Cliente_listar.php</a:t>
            </a:r>
            <a:r>
              <a:rPr lang="pt-BR" dirty="0"/>
              <a:t>   - 1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6DA9C0-D312-53CA-C588-87CF758E8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&lt;?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php</a:t>
            </a:r>
            <a:endParaRPr lang="pt-BR" b="0" dirty="0"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include "modelo/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Cliente.php</a:t>
            </a:r>
            <a:r>
              <a:rPr lang="pt-BR" b="0" dirty="0">
                <a:effectLst/>
                <a:latin typeface="Consolas" panose="020B0609020204030204" pitchFamily="49" charset="0"/>
              </a:rPr>
              <a:t>";</a:t>
            </a:r>
          </a:p>
          <a:p>
            <a:pPr marL="0" indent="0">
              <a:buNone/>
            </a:pPr>
            <a:r>
              <a:rPr lang="pt-BR" b="0" dirty="0">
                <a:effectLst/>
                <a:latin typeface="Consolas" panose="020B0609020204030204" pitchFamily="49" charset="0"/>
              </a:rPr>
              <a:t>$resposta =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array</a:t>
            </a:r>
            <a:r>
              <a:rPr lang="pt-BR" b="0" dirty="0"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$cliente = new Cliente();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$clientes = $cliente-&gt;listar();  </a:t>
            </a:r>
          </a:p>
          <a:p>
            <a:pPr marL="0" indent="0">
              <a:buNone/>
            </a:pPr>
            <a:br>
              <a:rPr lang="pt-BR" b="0" dirty="0">
                <a:effectLst/>
                <a:latin typeface="Consolas" panose="020B0609020204030204" pitchFamily="49" charset="0"/>
              </a:rPr>
            </a:br>
            <a:r>
              <a:rPr lang="pt-BR" b="0" dirty="0">
                <a:effectLst/>
                <a:latin typeface="Consolas" panose="020B0609020204030204" pitchFamily="49" charset="0"/>
              </a:rPr>
              <a:t>header("HTTP/1.1 200 OK");</a:t>
            </a:r>
          </a:p>
          <a:p>
            <a:pPr marL="0" indent="0">
              <a:buNone/>
            </a:pPr>
            <a:r>
              <a:rPr lang="pt-BR" b="0" dirty="0" err="1">
                <a:effectLst/>
                <a:latin typeface="Consolas" panose="020B0609020204030204" pitchFamily="49" charset="0"/>
              </a:rPr>
              <a:t>echo</a:t>
            </a:r>
            <a:r>
              <a:rPr lang="pt-BR" b="0" dirty="0">
                <a:effectLst/>
                <a:latin typeface="Consolas" panose="020B0609020204030204" pitchFamily="49" charset="0"/>
              </a:rPr>
              <a:t> </a:t>
            </a:r>
            <a:r>
              <a:rPr lang="pt-BR" b="0" dirty="0" err="1">
                <a:effectLst/>
                <a:latin typeface="Consolas" panose="020B0609020204030204" pitchFamily="49" charset="0"/>
              </a:rPr>
              <a:t>json_encode</a:t>
            </a:r>
            <a:r>
              <a:rPr lang="pt-BR" b="0" dirty="0">
                <a:effectLst/>
                <a:latin typeface="Consolas" panose="020B0609020204030204" pitchFamily="49" charset="0"/>
              </a:rPr>
              <a:t>($clientes);</a:t>
            </a:r>
          </a:p>
          <a:p>
            <a:pPr marL="0" indent="0">
              <a:buNone/>
            </a:pPr>
            <a:br>
              <a:rPr lang="pt-BR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pt-BR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t-BR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AFA3A7F-323B-21B0-CDA2-A78FC0DD6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151005"/>
              </p:ext>
            </p:extLst>
          </p:nvPr>
        </p:nvGraphicFramePr>
        <p:xfrm>
          <a:off x="4386648" y="179705"/>
          <a:ext cx="632665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621">
                  <a:extLst>
                    <a:ext uri="{9D8B030D-6E8A-4147-A177-3AD203B41FA5}">
                      <a16:colId xmlns:a16="http://schemas.microsoft.com/office/drawing/2014/main" val="2153388309"/>
                    </a:ext>
                  </a:extLst>
                </a:gridCol>
                <a:gridCol w="1590936">
                  <a:extLst>
                    <a:ext uri="{9D8B030D-6E8A-4147-A177-3AD203B41FA5}">
                      <a16:colId xmlns:a16="http://schemas.microsoft.com/office/drawing/2014/main" val="2333136957"/>
                    </a:ext>
                  </a:extLst>
                </a:gridCol>
                <a:gridCol w="3571102">
                  <a:extLst>
                    <a:ext uri="{9D8B030D-6E8A-4147-A177-3AD203B41FA5}">
                      <a16:colId xmlns:a16="http://schemas.microsoft.com/office/drawing/2014/main" val="1710136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/clientes</a:t>
                      </a:r>
                      <a:endParaRPr lang="pt-BR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Cliente_listar.php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3206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9599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FA8390-D062-C35F-DCAF-6C9FA4A49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Testar o controle</a:t>
            </a:r>
            <a:br>
              <a:rPr lang="pt-BR" dirty="0"/>
            </a:br>
            <a:r>
              <a:rPr lang="pt-BR" b="1" dirty="0" err="1"/>
              <a:t>GET</a:t>
            </a:r>
            <a:r>
              <a:rPr lang="pt-BR" b="1" dirty="0"/>
              <a:t>:</a:t>
            </a:r>
            <a:r>
              <a:rPr lang="pt-BR" dirty="0"/>
              <a:t> http://localhost/clientes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30D2DDE-F66F-E851-1162-5D64DF1F6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56FED96-B6F0-3B50-4366-3BA9BBB33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275" y="2018328"/>
            <a:ext cx="9315450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5CC079-C4E4-42C9-B546-8A80B6EEE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Configure a extensão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603092-2A15-992D-B448-EBE0B40629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Acrescente a linha: </a:t>
            </a:r>
          </a:p>
          <a:p>
            <a:pPr lvl="1"/>
            <a:r>
              <a:rPr lang="pt-BR" dirty="0">
                <a:highlight>
                  <a:srgbClr val="FFFF00"/>
                </a:highlight>
              </a:rPr>
              <a:t>extension=php_mongodb.dll</a:t>
            </a:r>
          </a:p>
          <a:p>
            <a:r>
              <a:rPr lang="pt-BR" dirty="0"/>
              <a:t>Salve o arquivo</a:t>
            </a:r>
          </a:p>
          <a:p>
            <a:r>
              <a:rPr lang="pt-BR" dirty="0">
                <a:highlight>
                  <a:srgbClr val="FF0000"/>
                </a:highlight>
              </a:rPr>
              <a:t>Pare e inicie novamente o servidor 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8B90923-4602-B887-1144-EC85C274E9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196"/>
          <a:stretch/>
        </p:blipFill>
        <p:spPr>
          <a:xfrm>
            <a:off x="7547450" y="242596"/>
            <a:ext cx="4283767" cy="4943993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10A720F-D378-2E1B-5659-535C9EFED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83" y="3881331"/>
            <a:ext cx="6410325" cy="120015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5202FB31-A0C6-4B53-623D-A9DE6ED3B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783" y="5148949"/>
            <a:ext cx="63150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18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F92788-1340-439A-C4D0-8FAF64D4E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Completo </a:t>
            </a:r>
            <a:r>
              <a:rPr lang="pt-BR" dirty="0" err="1"/>
              <a:t>CRUD</a:t>
            </a:r>
            <a:r>
              <a:rPr lang="pt-BR" dirty="0"/>
              <a:t> Clientes - </a:t>
            </a:r>
            <a:r>
              <a:rPr lang="pt-BR" dirty="0" err="1"/>
              <a:t>MongoDb</a:t>
            </a:r>
            <a:endParaRPr lang="pt-BR" dirty="0"/>
          </a:p>
        </p:txBody>
      </p:sp>
      <p:pic>
        <p:nvPicPr>
          <p:cNvPr id="1028" name="Picture 4" descr="Tutorial: CRUD em Android com SQLite e RecyclerView (Parte 1) – LuizTools">
            <a:extLst>
              <a:ext uri="{FF2B5EF4-FFF2-40B4-BE49-F238E27FC236}">
                <a16:creationId xmlns:a16="http://schemas.microsoft.com/office/drawing/2014/main" id="{C50B1BE3-699D-AFEF-6CA4-3B91DD37B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317" y="1964963"/>
            <a:ext cx="9273540" cy="37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462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AAE7A4-DE52-4BD9-61C9-4F1965F78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BFC9C35-A647-6CA8-AE04-5C406040B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EFE282C-04CF-6F8E-FEFC-9F7C13817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811" y="2381952"/>
            <a:ext cx="6601746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3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A2F435-E933-3527-E7A5-320723EB8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Arquitetura de pastas e arquivos.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68A019-E357-91AF-8373-9CF852D55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.</a:t>
            </a:r>
            <a:r>
              <a:rPr lang="pt-BR" dirty="0" err="1"/>
              <a:t>htaccess</a:t>
            </a:r>
            <a:endParaRPr lang="pt-BR" dirty="0"/>
          </a:p>
          <a:p>
            <a:r>
              <a:rPr lang="pt-BR" dirty="0" err="1"/>
              <a:t>Index.php</a:t>
            </a:r>
            <a:endParaRPr lang="pt-BR" dirty="0"/>
          </a:p>
          <a:p>
            <a:r>
              <a:rPr lang="pt-BR" dirty="0"/>
              <a:t>Controle</a:t>
            </a:r>
          </a:p>
          <a:p>
            <a:pPr lvl="1"/>
            <a:r>
              <a:rPr lang="pt-BR" dirty="0" err="1"/>
              <a:t>Cliente_cadastrar.php</a:t>
            </a:r>
            <a:endParaRPr lang="pt-BR" dirty="0"/>
          </a:p>
          <a:p>
            <a:pPr lvl="1"/>
            <a:r>
              <a:rPr lang="pt-BR" dirty="0" err="1"/>
              <a:t>Cliente_excluir.php</a:t>
            </a:r>
            <a:endParaRPr lang="pt-BR" dirty="0"/>
          </a:p>
          <a:p>
            <a:pPr lvl="1"/>
            <a:r>
              <a:rPr lang="pt-BR" dirty="0" err="1"/>
              <a:t>Cliente_buscar.php</a:t>
            </a:r>
            <a:endParaRPr lang="pt-BR" dirty="0"/>
          </a:p>
          <a:p>
            <a:pPr lvl="1"/>
            <a:r>
              <a:rPr lang="pt-BR" dirty="0" err="1"/>
              <a:t>Cliente_listar.php</a:t>
            </a:r>
            <a:endParaRPr lang="pt-BR" dirty="0"/>
          </a:p>
          <a:p>
            <a:pPr lvl="1"/>
            <a:r>
              <a:rPr lang="pt-BR" dirty="0" err="1"/>
              <a:t>Cliente_atualizar.php</a:t>
            </a:r>
            <a:endParaRPr lang="pt-BR" dirty="0"/>
          </a:p>
          <a:p>
            <a:r>
              <a:rPr lang="pt-BR" dirty="0"/>
              <a:t>Modelo</a:t>
            </a:r>
          </a:p>
          <a:p>
            <a:pPr lvl="1"/>
            <a:r>
              <a:rPr lang="pt-BR" dirty="0" err="1"/>
              <a:t>BancoMongo.php</a:t>
            </a:r>
            <a:endParaRPr lang="pt-BR" dirty="0"/>
          </a:p>
          <a:p>
            <a:pPr lvl="1"/>
            <a:r>
              <a:rPr lang="pt-BR" dirty="0" err="1"/>
              <a:t>Cliente.php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75549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01E1D2-A621-0BB2-8888-9681D962A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Rotas e recursos</a:t>
            </a:r>
          </a:p>
        </p:txBody>
      </p:sp>
      <p:graphicFrame>
        <p:nvGraphicFramePr>
          <p:cNvPr id="4" name="Tabela 4">
            <a:extLst>
              <a:ext uri="{FF2B5EF4-FFF2-40B4-BE49-F238E27FC236}">
                <a16:creationId xmlns:a16="http://schemas.microsoft.com/office/drawing/2014/main" id="{C5764705-D42C-15FA-7380-7ED3B9EA71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178564"/>
              </p:ext>
            </p:extLst>
          </p:nvPr>
        </p:nvGraphicFramePr>
        <p:xfrm>
          <a:off x="479255" y="1877537"/>
          <a:ext cx="114965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0733">
                  <a:extLst>
                    <a:ext uri="{9D8B030D-6E8A-4147-A177-3AD203B41FA5}">
                      <a16:colId xmlns:a16="http://schemas.microsoft.com/office/drawing/2014/main" val="3190214938"/>
                    </a:ext>
                  </a:extLst>
                </a:gridCol>
                <a:gridCol w="3614614">
                  <a:extLst>
                    <a:ext uri="{9D8B030D-6E8A-4147-A177-3AD203B41FA5}">
                      <a16:colId xmlns:a16="http://schemas.microsoft.com/office/drawing/2014/main" val="2273408817"/>
                    </a:ext>
                  </a:extLst>
                </a:gridCol>
                <a:gridCol w="3068433">
                  <a:extLst>
                    <a:ext uri="{9D8B030D-6E8A-4147-A177-3AD203B41FA5}">
                      <a16:colId xmlns:a16="http://schemas.microsoft.com/office/drawing/2014/main" val="90917149"/>
                    </a:ext>
                  </a:extLst>
                </a:gridCol>
                <a:gridCol w="3092720">
                  <a:extLst>
                    <a:ext uri="{9D8B030D-6E8A-4147-A177-3AD203B41FA5}">
                      <a16:colId xmlns:a16="http://schemas.microsoft.com/office/drawing/2014/main" val="899772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VERBOS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URI(ROTA)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OPERAÇÃO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ARQUIVO RESPONSÁVEL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43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http://localhost/clientes/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Retorna todos os clientes.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Cliente_listar.php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50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GET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hlinkClick r:id="rId2"/>
                        </a:rPr>
                        <a:t>http://localhost/clientes/id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Retorna um cliente pelo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Cliente_buscar.php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360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hlinkClick r:id="rId3"/>
                        </a:rPr>
                        <a:t>http://localhost/clientes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Cadastra um novo cliente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Cliente_cadastrar.php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34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/>
                        <a:t>PUT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linkClick r:id="rId2"/>
                        </a:rPr>
                        <a:t>http://localhost/clientes/id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Atualiza um cliente pelo seu id.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Cliente_atualizar.php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452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>
                          <a:hlinkClick r:id="rId2"/>
                        </a:rPr>
                        <a:t>http://localhost/clientes/id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Exclui um cliente.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/>
                        <a:t>controle/</a:t>
                      </a:r>
                      <a:r>
                        <a:rPr lang="pt-BR" dirty="0" err="1"/>
                        <a:t>Cliente_excluir.php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766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841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FD5328-18D1-B11E-8C4F-7F0FECA2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.</a:t>
            </a:r>
            <a:r>
              <a:rPr lang="pt-BR" dirty="0" err="1"/>
              <a:t>htaccess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02EB3A-B097-0812-8A0C-CAA65C718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err="1"/>
              <a:t>RewriteEngine</a:t>
            </a:r>
            <a:r>
              <a:rPr lang="pt-BR" dirty="0"/>
              <a:t> </a:t>
            </a:r>
            <a:r>
              <a:rPr lang="pt-BR" dirty="0" err="1"/>
              <a:t>on</a:t>
            </a:r>
            <a:endParaRPr lang="pt-BR" dirty="0"/>
          </a:p>
          <a:p>
            <a:pPr marL="0" indent="0">
              <a:buNone/>
            </a:pPr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!-f</a:t>
            </a:r>
          </a:p>
          <a:p>
            <a:pPr marL="0" indent="0">
              <a:buNone/>
            </a:pPr>
            <a:r>
              <a:rPr lang="pt-BR" dirty="0" err="1"/>
              <a:t>RewriteCond</a:t>
            </a:r>
            <a:r>
              <a:rPr lang="pt-BR" dirty="0"/>
              <a:t> %{</a:t>
            </a:r>
            <a:r>
              <a:rPr lang="pt-BR" dirty="0" err="1"/>
              <a:t>REQUEST_FILENAME</a:t>
            </a:r>
            <a:r>
              <a:rPr lang="pt-BR" dirty="0"/>
              <a:t>} !-d</a:t>
            </a:r>
          </a:p>
          <a:p>
            <a:pPr marL="0" indent="0">
              <a:buNone/>
            </a:pPr>
            <a:r>
              <a:rPr lang="pt-BR" dirty="0" err="1"/>
              <a:t>RewriteRule</a:t>
            </a:r>
            <a:r>
              <a:rPr lang="pt-BR" dirty="0"/>
              <a:t> ^(.*)$ /</a:t>
            </a:r>
            <a:r>
              <a:rPr lang="pt-BR" dirty="0" err="1"/>
              <a:t>index.php?path</a:t>
            </a:r>
            <a:r>
              <a:rPr lang="pt-BR" dirty="0"/>
              <a:t>=$1 [</a:t>
            </a:r>
            <a:r>
              <a:rPr lang="pt-BR" dirty="0" err="1"/>
              <a:t>NC,L,QSA</a:t>
            </a:r>
            <a:r>
              <a:rPr lang="pt-BR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568576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3090</Words>
  <Application>Microsoft Office PowerPoint</Application>
  <PresentationFormat>Widescreen</PresentationFormat>
  <Paragraphs>423</Paragraphs>
  <Slides>39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Consolas</vt:lpstr>
      <vt:lpstr>Tema do Office</vt:lpstr>
      <vt:lpstr>API PHP COM MONGODB</vt:lpstr>
      <vt:lpstr>Instalar driver </vt:lpstr>
      <vt:lpstr>Configuração: php.ini</vt:lpstr>
      <vt:lpstr>Configure a extensão</vt:lpstr>
      <vt:lpstr>Exemplo Completo CRUD Clientes - MongoDb</vt:lpstr>
      <vt:lpstr>Arquitetura</vt:lpstr>
      <vt:lpstr>Arquitetura de pastas e arquivos.</vt:lpstr>
      <vt:lpstr>Rotas e recursos</vt:lpstr>
      <vt:lpstr>.htaccess</vt:lpstr>
      <vt:lpstr>Index.php (roteador)</vt:lpstr>
      <vt:lpstr>Index.php</vt:lpstr>
      <vt:lpstr>Estrutura dos Documentos</vt:lpstr>
      <vt:lpstr>BancoMongo.php</vt:lpstr>
      <vt:lpstr>Cliente.php (1/8) - Atributos</vt:lpstr>
      <vt:lpstr>Cliente.php (2/8) – jsonSerialize</vt:lpstr>
      <vt:lpstr>Cliente.php (3/8) - cadastrar()</vt:lpstr>
      <vt:lpstr>excluir()</vt:lpstr>
      <vt:lpstr>atualizar()</vt:lpstr>
      <vt:lpstr>buscar($idCliente)</vt:lpstr>
      <vt:lpstr>listar</vt:lpstr>
      <vt:lpstr>Get/set</vt:lpstr>
      <vt:lpstr>controle/Cliente_cadastrar.php  - 1</vt:lpstr>
      <vt:lpstr>controle/Cliente_cadastrar.php  - 2</vt:lpstr>
      <vt:lpstr>controle/Cliente_cadastrar.php  - 3</vt:lpstr>
      <vt:lpstr>controle/Cliente_cadastrar.php  - 4</vt:lpstr>
      <vt:lpstr>Testar o controle POST: http://localhost/clientes/</vt:lpstr>
      <vt:lpstr>Testar o controle http://localhost/clientes/</vt:lpstr>
      <vt:lpstr>controle/Cliente_atualizar.php -1</vt:lpstr>
      <vt:lpstr>controle/Cliente_atualizar.php -2</vt:lpstr>
      <vt:lpstr>controle/Cliente_atualizar.php -3</vt:lpstr>
      <vt:lpstr>controle/Cliente_atualizar.php -4</vt:lpstr>
      <vt:lpstr>Testar o controle PUT: http://localhost/clientes/id</vt:lpstr>
      <vt:lpstr>controle/Cliente_buscar.php -1</vt:lpstr>
      <vt:lpstr>Testar o controle GET: http://localhost/clientes/id</vt:lpstr>
      <vt:lpstr>controle/Cliente_excluir.php   -1</vt:lpstr>
      <vt:lpstr>controle/Cliente_excluir.php   -2</vt:lpstr>
      <vt:lpstr>Testar o controle DELETE: http://localhost/clientes/id</vt:lpstr>
      <vt:lpstr>controle/Cliente_listar.php   - 1</vt:lpstr>
      <vt:lpstr>Testar o controle GET: http://localhost/clientes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 API php com Mongodb</dc:title>
  <dc:creator>Hélio Lourenço Esperidião Ferreira</dc:creator>
  <cp:lastModifiedBy>Hélio Lourenço Esperidião Ferreira</cp:lastModifiedBy>
  <cp:revision>15</cp:revision>
  <dcterms:created xsi:type="dcterms:W3CDTF">2023-06-10T09:46:22Z</dcterms:created>
  <dcterms:modified xsi:type="dcterms:W3CDTF">2023-08-17T23:39:18Z</dcterms:modified>
</cp:coreProperties>
</file>